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8" r:id="rId5"/>
    <p:sldId id="338" r:id="rId6"/>
    <p:sldId id="450" r:id="rId7"/>
    <p:sldId id="453" r:id="rId8"/>
    <p:sldId id="454" r:id="rId9"/>
    <p:sldId id="262" r:id="rId10"/>
    <p:sldId id="267" r:id="rId11"/>
    <p:sldId id="273" r:id="rId12"/>
    <p:sldId id="355" r:id="rId13"/>
    <p:sldId id="356" r:id="rId14"/>
    <p:sldId id="357" r:id="rId15"/>
    <p:sldId id="362" r:id="rId16"/>
    <p:sldId id="363" r:id="rId17"/>
    <p:sldId id="366" r:id="rId18"/>
    <p:sldId id="364" r:id="rId19"/>
    <p:sldId id="367" r:id="rId20"/>
    <p:sldId id="365" r:id="rId21"/>
    <p:sldId id="352" r:id="rId22"/>
    <p:sldId id="264" r:id="rId23"/>
    <p:sldId id="369" r:id="rId24"/>
    <p:sldId id="370" r:id="rId25"/>
    <p:sldId id="455"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44"/>
    <a:srgbClr val="A7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479C8-E991-47DB-98C3-1AC1C7C50708}" v="4" dt="2024-02-28T12:35:22.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16" autoAdjust="0"/>
  </p:normalViewPr>
  <p:slideViewPr>
    <p:cSldViewPr snapToGrid="0">
      <p:cViewPr varScale="1">
        <p:scale>
          <a:sx n="76" d="100"/>
          <a:sy n="76" d="100"/>
        </p:scale>
        <p:origin x="917" y="6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2933e1d2-70ff-47b3-ad61-d61e32fda646" providerId="ADAL" clId="{137479C8-E991-47DB-98C3-1AC1C7C50708}"/>
    <pc:docChg chg="undo redo custSel delSld modSld">
      <pc:chgData name="Stijn Weijermars" userId="2933e1d2-70ff-47b3-ad61-d61e32fda646" providerId="ADAL" clId="{137479C8-E991-47DB-98C3-1AC1C7C50708}" dt="2024-02-28T12:35:39.285" v="11" actId="47"/>
      <pc:docMkLst>
        <pc:docMk/>
      </pc:docMkLst>
      <pc:sldChg chg="del">
        <pc:chgData name="Stijn Weijermars" userId="2933e1d2-70ff-47b3-ad61-d61e32fda646" providerId="ADAL" clId="{137479C8-E991-47DB-98C3-1AC1C7C50708}" dt="2024-02-28T12:29:25.651" v="10" actId="47"/>
        <pc:sldMkLst>
          <pc:docMk/>
          <pc:sldMk cId="4132212741" sldId="256"/>
        </pc:sldMkLst>
      </pc:sldChg>
      <pc:sldChg chg="del">
        <pc:chgData name="Stijn Weijermars" userId="2933e1d2-70ff-47b3-ad61-d61e32fda646" providerId="ADAL" clId="{137479C8-E991-47DB-98C3-1AC1C7C50708}" dt="2024-02-28T12:35:39.285" v="11" actId="47"/>
        <pc:sldMkLst>
          <pc:docMk/>
          <pc:sldMk cId="4001898953" sldId="260"/>
        </pc:sldMkLst>
      </pc:sldChg>
      <pc:sldChg chg="modSp mod">
        <pc:chgData name="Stijn Weijermars" userId="2933e1d2-70ff-47b3-ad61-d61e32fda646" providerId="ADAL" clId="{137479C8-E991-47DB-98C3-1AC1C7C50708}" dt="2024-02-28T12:28:28.439" v="9" actId="20577"/>
        <pc:sldMkLst>
          <pc:docMk/>
          <pc:sldMk cId="4146707398" sldId="262"/>
        </pc:sldMkLst>
        <pc:spChg chg="mod">
          <ac:chgData name="Stijn Weijermars" userId="2933e1d2-70ff-47b3-ad61-d61e32fda646" providerId="ADAL" clId="{137479C8-E991-47DB-98C3-1AC1C7C50708}" dt="2024-02-28T12:28:28.439" v="9" actId="20577"/>
          <ac:spMkLst>
            <pc:docMk/>
            <pc:sldMk cId="4146707398" sldId="262"/>
            <ac:spMk id="2" creationId="{F0313DC3-3C42-4DE1-A28E-EC5CBD79D6DE}"/>
          </ac:spMkLst>
        </pc:spChg>
      </pc:sldChg>
      <pc:sldChg chg="modSp mod">
        <pc:chgData name="Stijn Weijermars" userId="2933e1d2-70ff-47b3-ad61-d61e32fda646" providerId="ADAL" clId="{137479C8-E991-47DB-98C3-1AC1C7C50708}" dt="2024-02-28T12:28:01.676" v="8" actId="20577"/>
        <pc:sldMkLst>
          <pc:docMk/>
          <pc:sldMk cId="1455760885" sldId="338"/>
        </pc:sldMkLst>
        <pc:spChg chg="mod">
          <ac:chgData name="Stijn Weijermars" userId="2933e1d2-70ff-47b3-ad61-d61e32fda646" providerId="ADAL" clId="{137479C8-E991-47DB-98C3-1AC1C7C50708}" dt="2024-02-28T12:28:01.676" v="8" actId="20577"/>
          <ac:spMkLst>
            <pc:docMk/>
            <pc:sldMk cId="1455760885" sldId="338"/>
            <ac:spMk id="5" creationId="{599893E1-B7DA-4988-AA10-5F62527FCE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2BEC7-EA4D-426A-96ED-EA1070CCB804}" type="datetimeFigureOut">
              <a:rPr lang="nl-NL" smtClean="0"/>
              <a:t>28-2-2024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A8E3C-705E-4A9E-BE10-90016FA3F66E}" type="slidenum">
              <a:rPr lang="nl-NL" smtClean="0"/>
              <a:t>‹nr.›</a:t>
            </a:fld>
            <a:endParaRPr lang="nl-NL"/>
          </a:p>
        </p:txBody>
      </p:sp>
    </p:spTree>
    <p:extLst>
      <p:ext uri="{BB962C8B-B14F-4D97-AF65-F5344CB8AC3E}">
        <p14:creationId xmlns:p14="http://schemas.microsoft.com/office/powerpoint/2010/main" val="219515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6</a:t>
            </a:fld>
            <a:endParaRPr lang="nl-NL" dirty="0"/>
          </a:p>
        </p:txBody>
      </p:sp>
    </p:spTree>
    <p:extLst>
      <p:ext uri="{BB962C8B-B14F-4D97-AF65-F5344CB8AC3E}">
        <p14:creationId xmlns:p14="http://schemas.microsoft.com/office/powerpoint/2010/main" val="57102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8</a:t>
            </a:fld>
            <a:endParaRPr lang="nl-NL"/>
          </a:p>
        </p:txBody>
      </p:sp>
    </p:spTree>
    <p:extLst>
      <p:ext uri="{BB962C8B-B14F-4D97-AF65-F5344CB8AC3E}">
        <p14:creationId xmlns:p14="http://schemas.microsoft.com/office/powerpoint/2010/main" val="6178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9</a:t>
            </a:fld>
            <a:endParaRPr lang="nl-NL"/>
          </a:p>
        </p:txBody>
      </p:sp>
    </p:spTree>
    <p:extLst>
      <p:ext uri="{BB962C8B-B14F-4D97-AF65-F5344CB8AC3E}">
        <p14:creationId xmlns:p14="http://schemas.microsoft.com/office/powerpoint/2010/main" val="426529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11</a:t>
            </a:fld>
            <a:endParaRPr lang="nl-NL"/>
          </a:p>
        </p:txBody>
      </p:sp>
    </p:spTree>
    <p:extLst>
      <p:ext uri="{BB962C8B-B14F-4D97-AF65-F5344CB8AC3E}">
        <p14:creationId xmlns:p14="http://schemas.microsoft.com/office/powerpoint/2010/main" val="122117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7A8E3C-705E-4A9E-BE10-90016FA3F66E}" type="slidenum">
              <a:rPr lang="nl-NL" smtClean="0"/>
              <a:t>20</a:t>
            </a:fld>
            <a:endParaRPr lang="nl-NL"/>
          </a:p>
        </p:txBody>
      </p:sp>
    </p:spTree>
    <p:extLst>
      <p:ext uri="{BB962C8B-B14F-4D97-AF65-F5344CB8AC3E}">
        <p14:creationId xmlns:p14="http://schemas.microsoft.com/office/powerpoint/2010/main" val="2720400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28-2-2024</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163532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048690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06457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0161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951510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856596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405409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192370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06235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961585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28-2-2024</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365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3881625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28-2-2024</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4864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28-2-2024</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31722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239796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38599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686857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C709A1B0-6768-47C7-8E14-570385D6950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3584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28-2-2024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4129051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28-2-2024</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3562827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28-2-2024</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407229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28-2-2024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14725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28-2-2024</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8893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7575748-FF34-4248-A7F3-5541385C517F}" type="datetimeFigureOut">
              <a:rPr lang="nl-NL" smtClean="0"/>
              <a:t>28-2-2024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1847FE-E353-4047-9CB0-003D2AFAC80F}" type="slidenum">
              <a:rPr lang="nl-NL" smtClean="0"/>
              <a:t>‹nr.›</a:t>
            </a:fld>
            <a:endParaRPr lang="nl-NL"/>
          </a:p>
        </p:txBody>
      </p:sp>
    </p:spTree>
    <p:extLst>
      <p:ext uri="{BB962C8B-B14F-4D97-AF65-F5344CB8AC3E}">
        <p14:creationId xmlns:p14="http://schemas.microsoft.com/office/powerpoint/2010/main" val="58999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28-2-2024</a:t>
            </a:fld>
            <a:endParaRPr lang="nl-NL"/>
          </a:p>
        </p:txBody>
      </p:sp>
    </p:spTree>
    <p:extLst>
      <p:ext uri="{BB962C8B-B14F-4D97-AF65-F5344CB8AC3E}">
        <p14:creationId xmlns:p14="http://schemas.microsoft.com/office/powerpoint/2010/main" val="17622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59027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58172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192796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53249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5148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C9F709F3-81CC-4F8E-8542-7CD3EA128C5E}"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5568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youtube.com/watch?v=pg4qzM5vL9M" TargetMode="Externa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ysa5OBhXz-Q&amp;t=2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rijksoverheid.nl/onderwerpen/water/maatregelen-voor-voldoende-zoet-water" TargetMode="External"/><Relationship Id="rId7" Type="http://schemas.openxmlformats.org/officeDocument/2006/relationships/image" Target="../media/image47.png"/><Relationship Id="rId2" Type="http://schemas.openxmlformats.org/officeDocument/2006/relationships/hyperlink" Target="https://madeblue.org/waterschaarste-hoe-staan-we-ervoor-en-waar-gaat-het-heen/" TargetMode="External"/><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hyperlink" Target="https://www.wur.nl/nl/show/Klimaat-en-energie-1.htm" TargetMode="Externa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www.klimaatakkoord.n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EC4C8B8-0907-4F94-8B52-1719727E569F}"/>
              </a:ext>
            </a:extLst>
          </p:cNvPr>
          <p:cNvPicPr>
            <a:picLocks noChangeAspect="1"/>
          </p:cNvPicPr>
          <p:nvPr/>
        </p:nvPicPr>
        <p:blipFill>
          <a:blip r:embed="rId2"/>
          <a:stretch>
            <a:fillRect/>
          </a:stretch>
        </p:blipFill>
        <p:spPr>
          <a:xfrm>
            <a:off x="0" y="0"/>
            <a:ext cx="6016753" cy="6858000"/>
          </a:xfrm>
          <a:prstGeom prst="rect">
            <a:avLst/>
          </a:prstGeom>
        </p:spPr>
      </p:pic>
      <p:sp>
        <p:nvSpPr>
          <p:cNvPr id="3" name="Ondertitel 2">
            <a:extLst>
              <a:ext uri="{FF2B5EF4-FFF2-40B4-BE49-F238E27FC236}">
                <a16:creationId xmlns:a16="http://schemas.microsoft.com/office/drawing/2014/main" id="{33F9585F-3BA6-4E67-8D44-1603740BB700}"/>
              </a:ext>
            </a:extLst>
          </p:cNvPr>
          <p:cNvSpPr>
            <a:spLocks noGrp="1"/>
          </p:cNvSpPr>
          <p:nvPr>
            <p:ph type="subTitle" idx="1"/>
          </p:nvPr>
        </p:nvSpPr>
        <p:spPr>
          <a:xfrm>
            <a:off x="374650" y="5155914"/>
            <a:ext cx="5642103" cy="1317621"/>
          </a:xfrm>
        </p:spPr>
        <p:txBody>
          <a:bodyPr>
            <a:normAutofit/>
          </a:bodyPr>
          <a:lstStyle/>
          <a:p>
            <a:pPr>
              <a:lnSpc>
                <a:spcPct val="90000"/>
              </a:lnSpc>
              <a:spcAft>
                <a:spcPts val="600"/>
              </a:spcAft>
            </a:pPr>
            <a:r>
              <a:rPr lang="nl-NL" dirty="0">
                <a:solidFill>
                  <a:srgbClr val="000644"/>
                </a:solidFill>
              </a:rPr>
              <a:t>Stad van de Toekomst</a:t>
            </a:r>
          </a:p>
          <a:p>
            <a:pPr>
              <a:lnSpc>
                <a:spcPct val="90000"/>
              </a:lnSpc>
              <a:spcAft>
                <a:spcPts val="600"/>
              </a:spcAft>
            </a:pPr>
            <a:r>
              <a:rPr lang="nl-NL" dirty="0" err="1">
                <a:solidFill>
                  <a:srgbClr val="000644"/>
                </a:solidFill>
              </a:rPr>
              <a:t>Biomimicry</a:t>
            </a:r>
            <a:r>
              <a:rPr lang="nl-NL" dirty="0">
                <a:solidFill>
                  <a:srgbClr val="000644"/>
                </a:solidFill>
              </a:rPr>
              <a:t>: ecologische principes als bouwstenen </a:t>
            </a:r>
          </a:p>
        </p:txBody>
      </p:sp>
      <p:sp>
        <p:nvSpPr>
          <p:cNvPr id="2" name="Titel 1">
            <a:extLst>
              <a:ext uri="{FF2B5EF4-FFF2-40B4-BE49-F238E27FC236}">
                <a16:creationId xmlns:a16="http://schemas.microsoft.com/office/drawing/2014/main" id="{8C1D21B8-0EFC-40C1-824A-AA6A5234E331}"/>
              </a:ext>
            </a:extLst>
          </p:cNvPr>
          <p:cNvSpPr>
            <a:spLocks noGrp="1"/>
          </p:cNvSpPr>
          <p:nvPr>
            <p:ph type="ctrTitle"/>
          </p:nvPr>
        </p:nvSpPr>
        <p:spPr>
          <a:xfrm>
            <a:off x="371475" y="2824163"/>
            <a:ext cx="7668000" cy="2082553"/>
          </a:xfrm>
        </p:spPr>
        <p:txBody>
          <a:bodyPr wrap="square" anchor="b">
            <a:normAutofit/>
          </a:bodyPr>
          <a:lstStyle/>
          <a:p>
            <a:r>
              <a:rPr lang="nl-NL" dirty="0">
                <a:solidFill>
                  <a:srgbClr val="000644"/>
                </a:solidFill>
              </a:rPr>
              <a:t>Water &amp; Energie</a:t>
            </a:r>
          </a:p>
        </p:txBody>
      </p:sp>
    </p:spTree>
    <p:extLst>
      <p:ext uri="{BB962C8B-B14F-4D97-AF65-F5344CB8AC3E}">
        <p14:creationId xmlns:p14="http://schemas.microsoft.com/office/powerpoint/2010/main" val="236496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7D56C04-A560-4303-B9C4-DB7BD78A1A4D}"/>
              </a:ext>
            </a:extLst>
          </p:cNvPr>
          <p:cNvPicPr>
            <a:picLocks noChangeAspect="1"/>
          </p:cNvPicPr>
          <p:nvPr/>
        </p:nvPicPr>
        <p:blipFill>
          <a:blip r:embed="rId2"/>
          <a:stretch>
            <a:fillRect/>
          </a:stretch>
        </p:blipFill>
        <p:spPr>
          <a:xfrm>
            <a:off x="2031809" y="1283291"/>
            <a:ext cx="2267909" cy="4499238"/>
          </a:xfrm>
          <a:prstGeom prst="rect">
            <a:avLst/>
          </a:prstGeom>
        </p:spPr>
      </p:pic>
      <p:pic>
        <p:nvPicPr>
          <p:cNvPr id="12" name="Tijdelijke aanduiding voor inhoud 4">
            <a:extLst>
              <a:ext uri="{FF2B5EF4-FFF2-40B4-BE49-F238E27FC236}">
                <a16:creationId xmlns:a16="http://schemas.microsoft.com/office/drawing/2014/main" id="{4B9245F2-C564-4BFA-98F8-135ED6D6E227}"/>
              </a:ext>
            </a:extLst>
          </p:cNvPr>
          <p:cNvPicPr>
            <a:picLocks noChangeAspect="1"/>
          </p:cNvPicPr>
          <p:nvPr/>
        </p:nvPicPr>
        <p:blipFill rotWithShape="1">
          <a:blip r:embed="rId3"/>
          <a:srcRect l="70062" t="27519" r="3332" b="5495"/>
          <a:stretch/>
        </p:blipFill>
        <p:spPr>
          <a:xfrm>
            <a:off x="7892281" y="1283292"/>
            <a:ext cx="2433964" cy="4495588"/>
          </a:xfrm>
          <a:prstGeom prst="rect">
            <a:avLst/>
          </a:prstGeom>
        </p:spPr>
      </p:pic>
      <p:pic>
        <p:nvPicPr>
          <p:cNvPr id="13" name="Afbeelding 12">
            <a:extLst>
              <a:ext uri="{FF2B5EF4-FFF2-40B4-BE49-F238E27FC236}">
                <a16:creationId xmlns:a16="http://schemas.microsoft.com/office/drawing/2014/main" id="{4E5A8155-38E2-4894-9421-D10820F80005}"/>
              </a:ext>
            </a:extLst>
          </p:cNvPr>
          <p:cNvPicPr>
            <a:picLocks noChangeAspect="1"/>
          </p:cNvPicPr>
          <p:nvPr/>
        </p:nvPicPr>
        <p:blipFill rotWithShape="1">
          <a:blip r:embed="rId4"/>
          <a:srcRect t="5428" b="957"/>
          <a:stretch/>
        </p:blipFill>
        <p:spPr>
          <a:xfrm>
            <a:off x="4711201" y="1283291"/>
            <a:ext cx="2769597" cy="4495589"/>
          </a:xfrm>
          <a:prstGeom prst="rect">
            <a:avLst/>
          </a:prstGeom>
        </p:spPr>
      </p:pic>
    </p:spTree>
    <p:extLst>
      <p:ext uri="{BB962C8B-B14F-4D97-AF65-F5344CB8AC3E}">
        <p14:creationId xmlns:p14="http://schemas.microsoft.com/office/powerpoint/2010/main" val="1874226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2"/>
            <a:ext cx="9939770" cy="4429125"/>
          </a:xfrm>
        </p:spPr>
        <p:txBody>
          <a:bodyPr>
            <a:normAutofit/>
          </a:bodyPr>
          <a:lstStyle/>
          <a:p>
            <a:pPr algn="l">
              <a:buFont typeface="+mj-lt"/>
              <a:buAutoNum type="arabicPeriod"/>
            </a:pPr>
            <a:r>
              <a:rPr lang="nl-NL" sz="2000" b="1" i="0" dirty="0">
                <a:solidFill>
                  <a:srgbClr val="464646"/>
                </a:solidFill>
                <a:effectLst/>
                <a:latin typeface="Open Sans" panose="020B0606030504020204" pitchFamily="34" charset="0"/>
              </a:rPr>
              <a:t>De natuur als model</a:t>
            </a:r>
            <a:r>
              <a:rPr lang="nl-NL" sz="2000" b="0" i="0" dirty="0">
                <a:solidFill>
                  <a:srgbClr val="464646"/>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de kunst en wetenschap die strategieën uit de natuur bestudeert, als inspiratie gebruikt en navolgt om problemen in onze menselijke maatschappijen  op te lossen, bijvoorbeeld een zonnecel geïnspireerd op een blad.</a:t>
            </a:r>
          </a:p>
          <a:p>
            <a:pPr algn="l">
              <a:buFont typeface="+mj-lt"/>
              <a:buAutoNum type="arabicPeriod"/>
            </a:pPr>
            <a:r>
              <a:rPr lang="nl-NL" sz="2000" b="1" i="0" dirty="0">
                <a:solidFill>
                  <a:srgbClr val="A7FF00"/>
                </a:solidFill>
                <a:effectLst/>
                <a:latin typeface="Open Sans" panose="020B0606030504020204" pitchFamily="34" charset="0"/>
              </a:rPr>
              <a:t>De natuur als maatstaf</a:t>
            </a:r>
            <a:r>
              <a:rPr lang="nl-NL" sz="2000" b="1" i="0" dirty="0">
                <a:solidFill>
                  <a:srgbClr val="464646"/>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past </a:t>
            </a:r>
            <a:r>
              <a:rPr lang="nl-NL" sz="2000" b="1" i="0" dirty="0">
                <a:solidFill>
                  <a:srgbClr val="000644"/>
                </a:solidFill>
                <a:effectLst/>
                <a:latin typeface="Open Sans" panose="020B0606030504020204" pitchFamily="34" charset="0"/>
              </a:rPr>
              <a:t>ecologische maatstaven </a:t>
            </a:r>
            <a:r>
              <a:rPr lang="nl-NL" sz="2000" b="0" i="0" dirty="0">
                <a:solidFill>
                  <a:srgbClr val="464646"/>
                </a:solidFill>
                <a:effectLst/>
                <a:latin typeface="Open Sans" panose="020B0606030504020204" pitchFamily="34" charset="0"/>
              </a:rPr>
              <a:t>toe om de ‘</a:t>
            </a:r>
            <a:r>
              <a:rPr lang="nl-NL" sz="2000" b="0" i="0" dirty="0" err="1">
                <a:solidFill>
                  <a:srgbClr val="464646"/>
                </a:solidFill>
                <a:effectLst/>
                <a:latin typeface="Open Sans" panose="020B0606030504020204" pitchFamily="34" charset="0"/>
              </a:rPr>
              <a:t>passendheid</a:t>
            </a:r>
            <a:r>
              <a:rPr lang="nl-NL" sz="2000" b="0" i="0" dirty="0">
                <a:solidFill>
                  <a:srgbClr val="464646"/>
                </a:solidFill>
                <a:effectLst/>
                <a:latin typeface="Open Sans" panose="020B0606030504020204" pitchFamily="34" charset="0"/>
              </a:rPr>
              <a:t>/ geschiktheid’ van innovaties te bepalen. Na 3,8 miljard jaar evolutie heeft de natuur geleerd: Wat werkt. Wat geschikt is. Wat blijvend is.</a:t>
            </a:r>
          </a:p>
          <a:p>
            <a:pPr algn="l">
              <a:buFont typeface="+mj-lt"/>
              <a:buAutoNum type="arabicPeriod"/>
            </a:pPr>
            <a:r>
              <a:rPr lang="nl-NL" sz="2000" b="1" i="0" dirty="0">
                <a:solidFill>
                  <a:srgbClr val="464646"/>
                </a:solidFill>
                <a:effectLst/>
                <a:latin typeface="Open Sans" panose="020B0606030504020204" pitchFamily="34" charset="0"/>
              </a:rPr>
              <a:t>De natuur als mentor.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een nieuwe manier van kijken naar en waarderen van de natuur. Het introduceert een tijdperk dat niet gebaseerd is op wat we uit de natuur kunnen halen, maar wat we van de natuur kunnen leren.</a:t>
            </a:r>
          </a:p>
          <a:p>
            <a:pPr marL="0" indent="0">
              <a:spcAft>
                <a:spcPts val="600"/>
              </a:spcAft>
              <a:buNone/>
            </a:pPr>
            <a:endParaRPr lang="nl-NL" dirty="0">
              <a:solidFill>
                <a:srgbClr val="000644"/>
              </a:solidFill>
              <a:latin typeface="Open Sans" panose="020B0606030504020204" pitchFamily="34" charset="0"/>
            </a:endParaRPr>
          </a:p>
          <a:p>
            <a:pPr marL="0" indent="0">
              <a:spcAft>
                <a:spcPts val="600"/>
              </a:spcAft>
              <a:buNone/>
            </a:pPr>
            <a:r>
              <a:rPr lang="en-US" sz="1400" b="0" i="0" dirty="0" err="1">
                <a:solidFill>
                  <a:srgbClr val="464646"/>
                </a:solidFill>
                <a:effectLst/>
                <a:latin typeface="Open Sans" panose="020B0606030504020204" pitchFamily="34" charset="0"/>
              </a:rPr>
              <a:t>Bron</a:t>
            </a:r>
            <a:r>
              <a:rPr lang="en-US" sz="1400" dirty="0">
                <a:solidFill>
                  <a:srgbClr val="464646"/>
                </a:solidFill>
                <a:latin typeface="Open Sans" panose="020B0606030504020204" pitchFamily="34" charset="0"/>
              </a:rPr>
              <a:t>: </a:t>
            </a:r>
            <a:r>
              <a:rPr lang="en-US" sz="1400" b="0" i="0" dirty="0">
                <a:solidFill>
                  <a:srgbClr val="464646"/>
                </a:solidFill>
                <a:effectLst/>
                <a:latin typeface="Open Sans" panose="020B0606030504020204" pitchFamily="34" charset="0"/>
              </a:rPr>
              <a:t>Janine </a:t>
            </a:r>
            <a:r>
              <a:rPr lang="en-US" sz="1400" b="0" i="0" dirty="0" err="1">
                <a:solidFill>
                  <a:srgbClr val="464646"/>
                </a:solidFill>
                <a:effectLst/>
                <a:lat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ang="en-US" sz="1400" b="0" i="0" dirty="0" err="1">
                <a:solidFill>
                  <a:srgbClr val="464646"/>
                </a:solidFill>
                <a:effectLst/>
                <a:latin typeface="Open Sans" panose="020B0606030504020204" pitchFamily="34" charset="0"/>
              </a:rPr>
              <a:t>haar</a:t>
            </a:r>
            <a:r>
              <a:rPr lang="en-US" sz="1400" b="0" i="0" dirty="0">
                <a:solidFill>
                  <a:srgbClr val="464646"/>
                </a:solidFill>
                <a:effectLst/>
                <a:latin typeface="Open Sans" panose="020B0606030504020204" pitchFamily="34" charset="0"/>
              </a:rPr>
              <a:t> </a:t>
            </a:r>
            <a:r>
              <a:rPr lang="en-US" sz="1400" b="0" i="0" dirty="0" err="1">
                <a:solidFill>
                  <a:srgbClr val="464646"/>
                </a:solidFill>
                <a:effectLst/>
                <a:latin typeface="Open Sans" panose="020B0606030504020204" pitchFamily="34" charset="0"/>
              </a:rPr>
              <a:t>boek</a:t>
            </a:r>
            <a:r>
              <a:rPr lang="en-US" sz="1400" b="0" i="0" dirty="0">
                <a:solidFill>
                  <a:srgbClr val="464646"/>
                </a:solidFill>
                <a:effectLst/>
                <a:latin typeface="Open Sans" panose="020B0606030504020204" pitchFamily="34" charset="0"/>
              </a:rPr>
              <a:t> ‘Biomimicry, innovation inspired by nature’ </a:t>
            </a:r>
            <a:endParaRPr lang="nl-NL" sz="1400" dirty="0"/>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Biomomicry</a:t>
            </a:r>
            <a:endParaRPr lang="nl-NL" dirty="0"/>
          </a:p>
        </p:txBody>
      </p:sp>
    </p:spTree>
    <p:extLst>
      <p:ext uri="{BB962C8B-B14F-4D97-AF65-F5344CB8AC3E}">
        <p14:creationId xmlns:p14="http://schemas.microsoft.com/office/powerpoint/2010/main" val="574880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509054" y="1825625"/>
            <a:ext cx="8844745" cy="4351338"/>
          </a:xfrm>
        </p:spPr>
        <p:txBody>
          <a:bodyPr>
            <a:normAutofit/>
          </a:bodyPr>
          <a:lstStyle/>
          <a:p>
            <a:r>
              <a:rPr lang="nl-NL" b="1" dirty="0"/>
              <a:t>Netwerken</a:t>
            </a:r>
            <a:r>
              <a:rPr lang="nl-NL" dirty="0"/>
              <a:t>: Alle onderdelen van een ecologisch systeem zijn onderling met elkaar verbonden en van elkaar afhankelijk</a:t>
            </a:r>
          </a:p>
          <a:p>
            <a:r>
              <a:rPr lang="nl-NL" i="1" dirty="0"/>
              <a:t>Bijen voedsel versus bestuiving</a:t>
            </a:r>
          </a:p>
          <a:p>
            <a:endParaRPr lang="nl-NL" dirty="0"/>
          </a:p>
          <a:p>
            <a:pPr marL="0" indent="0">
              <a:buNone/>
            </a:pPr>
            <a:endParaRPr lang="nl-NL" dirty="0"/>
          </a:p>
        </p:txBody>
      </p:sp>
      <p:pic>
        <p:nvPicPr>
          <p:cNvPr id="9" name="Afbeelding 8">
            <a:extLst>
              <a:ext uri="{FF2B5EF4-FFF2-40B4-BE49-F238E27FC236}">
                <a16:creationId xmlns:a16="http://schemas.microsoft.com/office/drawing/2014/main" id="{BF431872-0A56-48C8-A599-0B18D0D63369}"/>
              </a:ext>
            </a:extLst>
          </p:cNvPr>
          <p:cNvPicPr>
            <a:picLocks noChangeAspect="1"/>
          </p:cNvPicPr>
          <p:nvPr/>
        </p:nvPicPr>
        <p:blipFill>
          <a:blip r:embed="rId2"/>
          <a:stretch>
            <a:fillRect/>
          </a:stretch>
        </p:blipFill>
        <p:spPr>
          <a:xfrm>
            <a:off x="746930" y="1690688"/>
            <a:ext cx="1762125" cy="2238375"/>
          </a:xfrm>
          <a:prstGeom prst="rect">
            <a:avLst/>
          </a:prstGeom>
        </p:spPr>
      </p:pic>
      <p:pic>
        <p:nvPicPr>
          <p:cNvPr id="7170" name="Picture 2" descr="Inauguration de la Binhata repoussée | Faux-la-Montagne">
            <a:extLst>
              <a:ext uri="{FF2B5EF4-FFF2-40B4-BE49-F238E27FC236}">
                <a16:creationId xmlns:a16="http://schemas.microsoft.com/office/drawing/2014/main" id="{49CC48C6-E9F4-4BD5-A8A3-B1011771B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053" y="2933890"/>
            <a:ext cx="8844746" cy="324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333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781300" y="1825625"/>
            <a:ext cx="8572500" cy="4351338"/>
          </a:xfrm>
        </p:spPr>
        <p:txBody>
          <a:bodyPr/>
          <a:lstStyle/>
          <a:p>
            <a:r>
              <a:rPr lang="nl-NL" b="1" dirty="0"/>
              <a:t>Kringloop</a:t>
            </a:r>
            <a:r>
              <a:rPr lang="nl-NL" dirty="0"/>
              <a:t>: binnen ecologisch systeem vindt continue uitwisseling van stoffen plaats</a:t>
            </a:r>
          </a:p>
          <a:p>
            <a:r>
              <a:rPr lang="nl-NL" i="1" dirty="0"/>
              <a:t>Ecosysteem kringloop – </a:t>
            </a:r>
            <a:r>
              <a:rPr lang="nl-NL" i="1" dirty="0" err="1"/>
              <a:t>Ecoregio</a:t>
            </a:r>
            <a:r>
              <a:rPr lang="nl-NL" i="1" dirty="0"/>
              <a:t> kringloop – </a:t>
            </a:r>
            <a:r>
              <a:rPr lang="nl-NL" i="1" dirty="0" err="1"/>
              <a:t>Biosphere</a:t>
            </a:r>
            <a:r>
              <a:rPr lang="nl-NL" i="1" dirty="0"/>
              <a:t> kringloop</a:t>
            </a:r>
          </a:p>
          <a:p>
            <a:pPr marL="0" indent="0">
              <a:buNone/>
            </a:pPr>
            <a:endParaRPr lang="nl-NL" dirty="0"/>
          </a:p>
        </p:txBody>
      </p:sp>
      <p:pic>
        <p:nvPicPr>
          <p:cNvPr id="5" name="Afbeelding 4">
            <a:extLst>
              <a:ext uri="{FF2B5EF4-FFF2-40B4-BE49-F238E27FC236}">
                <a16:creationId xmlns:a16="http://schemas.microsoft.com/office/drawing/2014/main" id="{580656AE-FB88-4ADF-B6E9-64BAB1B64EC1}"/>
              </a:ext>
            </a:extLst>
          </p:cNvPr>
          <p:cNvPicPr>
            <a:picLocks noChangeAspect="1"/>
          </p:cNvPicPr>
          <p:nvPr/>
        </p:nvPicPr>
        <p:blipFill>
          <a:blip r:embed="rId2"/>
          <a:stretch>
            <a:fillRect/>
          </a:stretch>
        </p:blipFill>
        <p:spPr>
          <a:xfrm>
            <a:off x="760126" y="1607416"/>
            <a:ext cx="1485900" cy="1390650"/>
          </a:xfrm>
          <a:prstGeom prst="rect">
            <a:avLst/>
          </a:prstGeom>
        </p:spPr>
      </p:pic>
      <p:pic>
        <p:nvPicPr>
          <p:cNvPr id="5122" name="Picture 2" descr="Mycorrhiza">
            <a:extLst>
              <a:ext uri="{FF2B5EF4-FFF2-40B4-BE49-F238E27FC236}">
                <a16:creationId xmlns:a16="http://schemas.microsoft.com/office/drawing/2014/main" id="{FF307469-FF74-40AC-AFFB-117D33037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719" y="2753590"/>
            <a:ext cx="6446981" cy="362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13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781300" y="1606260"/>
            <a:ext cx="8572500" cy="4570703"/>
          </a:xfrm>
        </p:spPr>
        <p:txBody>
          <a:bodyPr/>
          <a:lstStyle/>
          <a:p>
            <a:endParaRPr lang="nl-NL" dirty="0"/>
          </a:p>
          <a:p>
            <a:r>
              <a:rPr lang="nl-NL" b="1" dirty="0"/>
              <a:t>Stromen</a:t>
            </a:r>
            <a:r>
              <a:rPr lang="nl-NL" dirty="0"/>
              <a:t>: organisme zijn open systemen; hiervoor is een voortdurende energie-invoer nodig</a:t>
            </a:r>
          </a:p>
          <a:p>
            <a:r>
              <a:rPr lang="nl-NL" i="1" dirty="0"/>
              <a:t>Zon – gras –muis – steenuil, bij iedere energieomzetting komt warmte vrij</a:t>
            </a:r>
          </a:p>
        </p:txBody>
      </p:sp>
      <p:pic>
        <p:nvPicPr>
          <p:cNvPr id="15" name="Afbeelding 14">
            <a:extLst>
              <a:ext uri="{FF2B5EF4-FFF2-40B4-BE49-F238E27FC236}">
                <a16:creationId xmlns:a16="http://schemas.microsoft.com/office/drawing/2014/main" id="{07DF6E77-C563-4A1A-B588-5207C012D579}"/>
              </a:ext>
            </a:extLst>
          </p:cNvPr>
          <p:cNvPicPr>
            <a:picLocks noChangeAspect="1"/>
          </p:cNvPicPr>
          <p:nvPr/>
        </p:nvPicPr>
        <p:blipFill>
          <a:blip r:embed="rId2"/>
          <a:stretch>
            <a:fillRect/>
          </a:stretch>
        </p:blipFill>
        <p:spPr>
          <a:xfrm>
            <a:off x="698081" y="1419225"/>
            <a:ext cx="2028825" cy="2009775"/>
          </a:xfrm>
          <a:prstGeom prst="rect">
            <a:avLst/>
          </a:prstGeom>
        </p:spPr>
      </p:pic>
      <p:pic>
        <p:nvPicPr>
          <p:cNvPr id="4100" name="Picture 4" descr="Ik vraag dus ik ben #5 — Hebben veganisten ongelijk? | by ...">
            <a:extLst>
              <a:ext uri="{FF2B5EF4-FFF2-40B4-BE49-F238E27FC236}">
                <a16:creationId xmlns:a16="http://schemas.microsoft.com/office/drawing/2014/main" id="{44A337D0-36E4-4DD7-93BE-A0069EDC1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99" y="3101215"/>
            <a:ext cx="8253845" cy="360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3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895600" y="1825625"/>
            <a:ext cx="8458200" cy="4351338"/>
          </a:xfrm>
        </p:spPr>
        <p:txBody>
          <a:bodyPr>
            <a:normAutofit/>
          </a:bodyPr>
          <a:lstStyle/>
          <a:p>
            <a:r>
              <a:rPr lang="nl-NL" b="1" dirty="0"/>
              <a:t>Ontwikkeling</a:t>
            </a:r>
            <a:r>
              <a:rPr lang="nl-NL" dirty="0"/>
              <a:t>: het manifesterende leven, ontwikkelen en leren van individuen en soorten. Creativiteit en wederzijdse aanpassing waarmee organismen en omgeving gezamenlijk evolueren.</a:t>
            </a:r>
          </a:p>
          <a:p>
            <a:r>
              <a:rPr lang="nl-NL" i="1" dirty="0"/>
              <a:t>Darwin </a:t>
            </a:r>
            <a:r>
              <a:rPr lang="en-US" i="1" dirty="0">
                <a:solidFill>
                  <a:srgbClr val="0A0A0A"/>
                </a:solidFill>
                <a:effectLst/>
                <a:latin typeface="Produkt"/>
              </a:rPr>
              <a:t>The Origin of the Species</a:t>
            </a:r>
          </a:p>
          <a:p>
            <a:pPr marL="0" indent="0">
              <a:buNone/>
            </a:pPr>
            <a:endParaRPr lang="nl-NL" dirty="0"/>
          </a:p>
        </p:txBody>
      </p:sp>
      <p:pic>
        <p:nvPicPr>
          <p:cNvPr id="13" name="Afbeelding 12">
            <a:extLst>
              <a:ext uri="{FF2B5EF4-FFF2-40B4-BE49-F238E27FC236}">
                <a16:creationId xmlns:a16="http://schemas.microsoft.com/office/drawing/2014/main" id="{DED83095-A7C7-4EC3-AE1E-04A1C05D5AB1}"/>
              </a:ext>
            </a:extLst>
          </p:cNvPr>
          <p:cNvPicPr>
            <a:picLocks noChangeAspect="1"/>
          </p:cNvPicPr>
          <p:nvPr/>
        </p:nvPicPr>
        <p:blipFill>
          <a:blip r:embed="rId2"/>
          <a:stretch>
            <a:fillRect/>
          </a:stretch>
        </p:blipFill>
        <p:spPr>
          <a:xfrm>
            <a:off x="799821" y="1457266"/>
            <a:ext cx="1590675" cy="1676400"/>
          </a:xfrm>
          <a:prstGeom prst="rect">
            <a:avLst/>
          </a:prstGeom>
        </p:spPr>
      </p:pic>
      <p:pic>
        <p:nvPicPr>
          <p:cNvPr id="4" name="Afbeelding 3">
            <a:extLst>
              <a:ext uri="{FF2B5EF4-FFF2-40B4-BE49-F238E27FC236}">
                <a16:creationId xmlns:a16="http://schemas.microsoft.com/office/drawing/2014/main" id="{41657911-598C-4018-AE8B-9A152CE11529}"/>
              </a:ext>
            </a:extLst>
          </p:cNvPr>
          <p:cNvPicPr>
            <a:picLocks noChangeAspect="1"/>
          </p:cNvPicPr>
          <p:nvPr/>
        </p:nvPicPr>
        <p:blipFill>
          <a:blip r:embed="rId3"/>
          <a:stretch>
            <a:fillRect/>
          </a:stretch>
        </p:blipFill>
        <p:spPr>
          <a:xfrm>
            <a:off x="2978968" y="3019662"/>
            <a:ext cx="4741477" cy="3838338"/>
          </a:xfrm>
          <a:prstGeom prst="rect">
            <a:avLst/>
          </a:prstGeom>
        </p:spPr>
      </p:pic>
    </p:spTree>
    <p:extLst>
      <p:ext uri="{BB962C8B-B14F-4D97-AF65-F5344CB8AC3E}">
        <p14:creationId xmlns:p14="http://schemas.microsoft.com/office/powerpoint/2010/main" val="2694340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895600" y="1825625"/>
            <a:ext cx="8458200" cy="4351338"/>
          </a:xfrm>
        </p:spPr>
        <p:txBody>
          <a:bodyPr>
            <a:normAutofit/>
          </a:bodyPr>
          <a:lstStyle/>
          <a:p>
            <a:endParaRPr lang="nl-NL" dirty="0"/>
          </a:p>
          <a:p>
            <a:r>
              <a:rPr lang="nl-NL" b="1" dirty="0"/>
              <a:t>Dynamische balans</a:t>
            </a:r>
            <a:r>
              <a:rPr lang="nl-NL" dirty="0"/>
              <a:t>: Ecologische kringlopen zijn zelf organiserend en streven naar een dynamische balans (mét fluctuaties). Feedbackcirkel </a:t>
            </a:r>
          </a:p>
          <a:p>
            <a:r>
              <a:rPr lang="nl-NL" i="1" dirty="0"/>
              <a:t>Populatie steenuilen versus populatie veldmuizen</a:t>
            </a:r>
          </a:p>
        </p:txBody>
      </p:sp>
      <p:pic>
        <p:nvPicPr>
          <p:cNvPr id="11" name="Afbeelding 10">
            <a:extLst>
              <a:ext uri="{FF2B5EF4-FFF2-40B4-BE49-F238E27FC236}">
                <a16:creationId xmlns:a16="http://schemas.microsoft.com/office/drawing/2014/main" id="{B1A5B774-D5D4-494E-9F0A-20FEC5AA9DC2}"/>
              </a:ext>
            </a:extLst>
          </p:cNvPr>
          <p:cNvPicPr>
            <a:picLocks noChangeAspect="1"/>
          </p:cNvPicPr>
          <p:nvPr/>
        </p:nvPicPr>
        <p:blipFill>
          <a:blip r:embed="rId2"/>
          <a:stretch>
            <a:fillRect/>
          </a:stretch>
        </p:blipFill>
        <p:spPr>
          <a:xfrm>
            <a:off x="707606" y="1580718"/>
            <a:ext cx="2009775" cy="2038350"/>
          </a:xfrm>
          <a:prstGeom prst="rect">
            <a:avLst/>
          </a:prstGeom>
        </p:spPr>
      </p:pic>
      <p:pic>
        <p:nvPicPr>
          <p:cNvPr id="3074" name="Picture 2" descr="2019 is een bijzonder goed muizenjaar | Landschap Noord ...">
            <a:extLst>
              <a:ext uri="{FF2B5EF4-FFF2-40B4-BE49-F238E27FC236}">
                <a16:creationId xmlns:a16="http://schemas.microsoft.com/office/drawing/2014/main" id="{7D88AE85-D330-415A-9575-B40DB9CB6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381" y="3373582"/>
            <a:ext cx="3906049" cy="255443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DDC74B3-1F83-45C9-98BA-2D73305C8DF9}"/>
              </a:ext>
            </a:extLst>
          </p:cNvPr>
          <p:cNvPicPr>
            <a:picLocks noChangeAspect="1"/>
          </p:cNvPicPr>
          <p:nvPr/>
        </p:nvPicPr>
        <p:blipFill>
          <a:blip r:embed="rId4"/>
          <a:stretch>
            <a:fillRect/>
          </a:stretch>
        </p:blipFill>
        <p:spPr>
          <a:xfrm>
            <a:off x="6896966" y="3373582"/>
            <a:ext cx="3853191" cy="2554432"/>
          </a:xfrm>
          <a:prstGeom prst="rect">
            <a:avLst/>
          </a:prstGeom>
        </p:spPr>
      </p:pic>
    </p:spTree>
    <p:extLst>
      <p:ext uri="{BB962C8B-B14F-4D97-AF65-F5344CB8AC3E}">
        <p14:creationId xmlns:p14="http://schemas.microsoft.com/office/powerpoint/2010/main" val="2018924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509054" y="1825625"/>
            <a:ext cx="8844745" cy="4351338"/>
          </a:xfrm>
        </p:spPr>
        <p:txBody>
          <a:bodyPr>
            <a:normAutofit/>
          </a:bodyPr>
          <a:lstStyle/>
          <a:p>
            <a:r>
              <a:rPr lang="nl-NL" b="1" dirty="0"/>
              <a:t>Ingebedde systemen</a:t>
            </a:r>
            <a:r>
              <a:rPr lang="nl-NL" dirty="0"/>
              <a:t>: Gelaagde structuur van systemen in systemen</a:t>
            </a:r>
          </a:p>
          <a:p>
            <a:r>
              <a:rPr lang="nl-NL" i="1" dirty="0"/>
              <a:t>Cellen-organen-organisme-ecosysteem</a:t>
            </a:r>
          </a:p>
        </p:txBody>
      </p:sp>
      <p:pic>
        <p:nvPicPr>
          <p:cNvPr id="7" name="Afbeelding 6">
            <a:extLst>
              <a:ext uri="{FF2B5EF4-FFF2-40B4-BE49-F238E27FC236}">
                <a16:creationId xmlns:a16="http://schemas.microsoft.com/office/drawing/2014/main" id="{24DC8472-1963-45FA-80C3-33D750E5EAC3}"/>
              </a:ext>
            </a:extLst>
          </p:cNvPr>
          <p:cNvPicPr>
            <a:picLocks noChangeAspect="1"/>
          </p:cNvPicPr>
          <p:nvPr/>
        </p:nvPicPr>
        <p:blipFill>
          <a:blip r:embed="rId2"/>
          <a:stretch>
            <a:fillRect/>
          </a:stretch>
        </p:blipFill>
        <p:spPr>
          <a:xfrm>
            <a:off x="838201" y="1644485"/>
            <a:ext cx="1524000" cy="1419225"/>
          </a:xfrm>
          <a:prstGeom prst="rect">
            <a:avLst/>
          </a:prstGeom>
        </p:spPr>
      </p:pic>
      <p:pic>
        <p:nvPicPr>
          <p:cNvPr id="4" name="Afbeelding 3">
            <a:extLst>
              <a:ext uri="{FF2B5EF4-FFF2-40B4-BE49-F238E27FC236}">
                <a16:creationId xmlns:a16="http://schemas.microsoft.com/office/drawing/2014/main" id="{309FF5EF-53EC-424F-A6E3-6E1DD425E819}"/>
              </a:ext>
            </a:extLst>
          </p:cNvPr>
          <p:cNvPicPr>
            <a:picLocks noChangeAspect="1"/>
          </p:cNvPicPr>
          <p:nvPr/>
        </p:nvPicPr>
        <p:blipFill>
          <a:blip r:embed="rId3"/>
          <a:stretch>
            <a:fillRect/>
          </a:stretch>
        </p:blipFill>
        <p:spPr>
          <a:xfrm>
            <a:off x="2505590" y="2779135"/>
            <a:ext cx="6381750" cy="3190875"/>
          </a:xfrm>
          <a:prstGeom prst="rect">
            <a:avLst/>
          </a:prstGeom>
        </p:spPr>
      </p:pic>
    </p:spTree>
    <p:extLst>
      <p:ext uri="{BB962C8B-B14F-4D97-AF65-F5344CB8AC3E}">
        <p14:creationId xmlns:p14="http://schemas.microsoft.com/office/powerpoint/2010/main" val="38422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0CBA877-6586-40BB-89E6-ACEC228D5A1E}"/>
              </a:ext>
            </a:extLst>
          </p:cNvPr>
          <p:cNvSpPr>
            <a:spLocks noGrp="1"/>
          </p:cNvSpPr>
          <p:nvPr>
            <p:ph type="subTitle" idx="1"/>
          </p:nvPr>
        </p:nvSpPr>
        <p:spPr/>
        <p:txBody>
          <a:bodyPr/>
          <a:lstStyle/>
          <a:p>
            <a:r>
              <a:rPr lang="nl-NL" dirty="0"/>
              <a:t>Over grenzen en grenzeloosheid…..</a:t>
            </a:r>
          </a:p>
        </p:txBody>
      </p:sp>
      <p:sp>
        <p:nvSpPr>
          <p:cNvPr id="2" name="Titel 1">
            <a:extLst>
              <a:ext uri="{FF2B5EF4-FFF2-40B4-BE49-F238E27FC236}">
                <a16:creationId xmlns:a16="http://schemas.microsoft.com/office/drawing/2014/main" id="{3D0A0120-B095-465A-B80D-02F3ED78BDE0}"/>
              </a:ext>
            </a:extLst>
          </p:cNvPr>
          <p:cNvSpPr>
            <a:spLocks noGrp="1"/>
          </p:cNvSpPr>
          <p:nvPr>
            <p:ph type="ctrTitle"/>
          </p:nvPr>
        </p:nvSpPr>
        <p:spPr/>
        <p:txBody>
          <a:bodyPr/>
          <a:lstStyle/>
          <a:p>
            <a:r>
              <a:rPr lang="nl-NL" dirty="0"/>
              <a:t>Stijn en de sterren </a:t>
            </a:r>
          </a:p>
        </p:txBody>
      </p:sp>
      <p:pic>
        <p:nvPicPr>
          <p:cNvPr id="5122" name="Picture 2" descr="Wat is het heelal? - Spacepage">
            <a:hlinkClick r:id="rId2"/>
            <a:extLst>
              <a:ext uri="{FF2B5EF4-FFF2-40B4-BE49-F238E27FC236}">
                <a16:creationId xmlns:a16="http://schemas.microsoft.com/office/drawing/2014/main" id="{137AC48D-B4A5-42E6-B0E9-175FCB1933F2}"/>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ckToView_Button - Westside Foundation">
            <a:hlinkClick r:id="rId2"/>
            <a:extLst>
              <a:ext uri="{FF2B5EF4-FFF2-40B4-BE49-F238E27FC236}">
                <a16:creationId xmlns:a16="http://schemas.microsoft.com/office/drawing/2014/main" id="{3C9E1702-66FF-4A21-BE9D-B41BBC250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187" y="2366962"/>
            <a:ext cx="914401"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562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E68E16C-9D12-4C6B-AF23-5848AA831074}"/>
              </a:ext>
            </a:extLst>
          </p:cNvPr>
          <p:cNvPicPr>
            <a:picLocks noChangeAspect="1"/>
          </p:cNvPicPr>
          <p:nvPr/>
        </p:nvPicPr>
        <p:blipFill rotWithShape="1">
          <a:blip r:embed="rId2"/>
          <a:srcRect r="939" b="23165"/>
          <a:stretch/>
        </p:blipFill>
        <p:spPr>
          <a:xfrm>
            <a:off x="6752007" y="4710906"/>
            <a:ext cx="2009775" cy="1544207"/>
          </a:xfrm>
          <a:prstGeom prst="rect">
            <a:avLst/>
          </a:prstGeom>
        </p:spPr>
      </p:pic>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306178" y="1147782"/>
            <a:ext cx="3241963" cy="3001216"/>
          </a:xfrm>
        </p:spPr>
        <p:txBody>
          <a:bodyPr>
            <a:normAutofit/>
          </a:bodyPr>
          <a:lstStyle/>
          <a:p>
            <a:pPr marL="180000"/>
            <a:r>
              <a:rPr lang="nl-NL" sz="2400" dirty="0"/>
              <a:t>Netwerken</a:t>
            </a:r>
          </a:p>
          <a:p>
            <a:pPr marL="180000"/>
            <a:r>
              <a:rPr lang="nl-NL" sz="2400" dirty="0"/>
              <a:t>Ingebedde systemen</a:t>
            </a:r>
          </a:p>
          <a:p>
            <a:pPr marL="180000"/>
            <a:r>
              <a:rPr lang="nl-NL" sz="2400" dirty="0"/>
              <a:t>Kringloop</a:t>
            </a:r>
          </a:p>
          <a:p>
            <a:pPr marL="180000"/>
            <a:r>
              <a:rPr lang="nl-NL" sz="2400" dirty="0"/>
              <a:t>Stromen </a:t>
            </a:r>
          </a:p>
          <a:p>
            <a:pPr marL="180000"/>
            <a:r>
              <a:rPr lang="nl-NL" sz="2400" dirty="0"/>
              <a:t>Ontwikkeling</a:t>
            </a:r>
          </a:p>
          <a:p>
            <a:pPr marL="180000"/>
            <a:r>
              <a:rPr lang="nl-NL" sz="2400" dirty="0"/>
              <a:t>Dynamische balans</a:t>
            </a:r>
          </a:p>
        </p:txBody>
      </p:sp>
      <p:pic>
        <p:nvPicPr>
          <p:cNvPr id="7" name="Afbeelding 6">
            <a:extLst>
              <a:ext uri="{FF2B5EF4-FFF2-40B4-BE49-F238E27FC236}">
                <a16:creationId xmlns:a16="http://schemas.microsoft.com/office/drawing/2014/main" id="{24DC8472-1963-45FA-80C3-33D750E5EAC3}"/>
              </a:ext>
            </a:extLst>
          </p:cNvPr>
          <p:cNvPicPr>
            <a:picLocks noChangeAspect="1"/>
          </p:cNvPicPr>
          <p:nvPr/>
        </p:nvPicPr>
        <p:blipFill>
          <a:blip r:embed="rId3"/>
          <a:stretch>
            <a:fillRect/>
          </a:stretch>
        </p:blipFill>
        <p:spPr>
          <a:xfrm>
            <a:off x="9912927" y="1907723"/>
            <a:ext cx="1524000" cy="1419225"/>
          </a:xfrm>
          <a:prstGeom prst="rect">
            <a:avLst/>
          </a:prstGeom>
        </p:spPr>
      </p:pic>
      <p:pic>
        <p:nvPicPr>
          <p:cNvPr id="9" name="Afbeelding 8">
            <a:extLst>
              <a:ext uri="{FF2B5EF4-FFF2-40B4-BE49-F238E27FC236}">
                <a16:creationId xmlns:a16="http://schemas.microsoft.com/office/drawing/2014/main" id="{BF431872-0A56-48C8-A599-0B18D0D63369}"/>
              </a:ext>
            </a:extLst>
          </p:cNvPr>
          <p:cNvPicPr>
            <a:picLocks noChangeAspect="1"/>
          </p:cNvPicPr>
          <p:nvPr/>
        </p:nvPicPr>
        <p:blipFill rotWithShape="1">
          <a:blip r:embed="rId4"/>
          <a:srcRect b="28532"/>
          <a:stretch/>
        </p:blipFill>
        <p:spPr>
          <a:xfrm>
            <a:off x="8057894" y="722925"/>
            <a:ext cx="1762125" cy="1599733"/>
          </a:xfrm>
          <a:prstGeom prst="rect">
            <a:avLst/>
          </a:prstGeom>
        </p:spPr>
      </p:pic>
      <p:pic>
        <p:nvPicPr>
          <p:cNvPr id="6" name="Afbeelding 5">
            <a:extLst>
              <a:ext uri="{FF2B5EF4-FFF2-40B4-BE49-F238E27FC236}">
                <a16:creationId xmlns:a16="http://schemas.microsoft.com/office/drawing/2014/main" id="{1978D248-084E-4340-B50C-25911886259F}"/>
              </a:ext>
            </a:extLst>
          </p:cNvPr>
          <p:cNvPicPr>
            <a:picLocks noChangeAspect="1"/>
          </p:cNvPicPr>
          <p:nvPr/>
        </p:nvPicPr>
        <p:blipFill>
          <a:blip r:embed="rId5"/>
          <a:stretch>
            <a:fillRect/>
          </a:stretch>
        </p:blipFill>
        <p:spPr>
          <a:xfrm>
            <a:off x="9330844" y="3787847"/>
            <a:ext cx="1485900" cy="1390650"/>
          </a:xfrm>
          <a:prstGeom prst="rect">
            <a:avLst/>
          </a:prstGeom>
        </p:spPr>
      </p:pic>
      <p:pic>
        <p:nvPicPr>
          <p:cNvPr id="10" name="Afbeelding 9">
            <a:extLst>
              <a:ext uri="{FF2B5EF4-FFF2-40B4-BE49-F238E27FC236}">
                <a16:creationId xmlns:a16="http://schemas.microsoft.com/office/drawing/2014/main" id="{4770A4B1-359E-48C9-9458-A2583889000E}"/>
              </a:ext>
            </a:extLst>
          </p:cNvPr>
          <p:cNvPicPr>
            <a:picLocks noChangeAspect="1"/>
          </p:cNvPicPr>
          <p:nvPr/>
        </p:nvPicPr>
        <p:blipFill>
          <a:blip r:embed="rId6"/>
          <a:stretch>
            <a:fillRect/>
          </a:stretch>
        </p:blipFill>
        <p:spPr>
          <a:xfrm>
            <a:off x="1413598" y="4371028"/>
            <a:ext cx="2009775" cy="2038350"/>
          </a:xfrm>
          <a:prstGeom prst="rect">
            <a:avLst/>
          </a:prstGeom>
        </p:spPr>
      </p:pic>
      <p:pic>
        <p:nvPicPr>
          <p:cNvPr id="11" name="Afbeelding 10">
            <a:extLst>
              <a:ext uri="{FF2B5EF4-FFF2-40B4-BE49-F238E27FC236}">
                <a16:creationId xmlns:a16="http://schemas.microsoft.com/office/drawing/2014/main" id="{781D819F-2A06-4142-BF2D-FC47D246214E}"/>
              </a:ext>
            </a:extLst>
          </p:cNvPr>
          <p:cNvPicPr>
            <a:picLocks noChangeAspect="1"/>
          </p:cNvPicPr>
          <p:nvPr/>
        </p:nvPicPr>
        <p:blipFill>
          <a:blip r:embed="rId7"/>
          <a:stretch>
            <a:fillRect/>
          </a:stretch>
        </p:blipFill>
        <p:spPr>
          <a:xfrm>
            <a:off x="3849320" y="4833071"/>
            <a:ext cx="1590675" cy="1676400"/>
          </a:xfrm>
          <a:prstGeom prst="rect">
            <a:avLst/>
          </a:prstGeom>
        </p:spPr>
      </p:pic>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a:xfrm>
            <a:off x="306178" y="348529"/>
            <a:ext cx="10108030" cy="1160403"/>
          </a:xfrm>
        </p:spPr>
        <p:txBody>
          <a:bodyPr/>
          <a:lstStyle/>
          <a:p>
            <a:r>
              <a:rPr lang="nl-NL" sz="2800" dirty="0"/>
              <a:t>Ecologische principes</a:t>
            </a:r>
          </a:p>
        </p:txBody>
      </p:sp>
    </p:spTree>
    <p:extLst>
      <p:ext uri="{BB962C8B-B14F-4D97-AF65-F5344CB8AC3E}">
        <p14:creationId xmlns:p14="http://schemas.microsoft.com/office/powerpoint/2010/main" val="2947551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a:xfrm>
            <a:off x="371476" y="296863"/>
            <a:ext cx="5645148" cy="1160403"/>
          </a:xfrm>
        </p:spPr>
        <p:txBody>
          <a:bodyPr anchor="t">
            <a:normAutofit/>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a:xfrm>
            <a:off x="371475" y="1709738"/>
            <a:ext cx="5645149" cy="4419599"/>
          </a:xfrm>
        </p:spPr>
        <p:txBody>
          <a:bodyPr>
            <a:normAutofit/>
          </a:bodyPr>
          <a:lstStyle/>
          <a:p>
            <a:r>
              <a:rPr lang="nl-NL" dirty="0" err="1"/>
              <a:t>Biomimicry</a:t>
            </a:r>
            <a:r>
              <a:rPr lang="nl-NL" dirty="0"/>
              <a:t>: ecologische principes als bouwstenen</a:t>
            </a:r>
          </a:p>
          <a:p>
            <a:r>
              <a:rPr lang="nl-NL" sz="3200" dirty="0">
                <a:latin typeface="Arial" panose="020B0604020202020204" pitchFamily="34" charset="0"/>
                <a:cs typeface="Arial" panose="020B0604020202020204" pitchFamily="34" charset="0"/>
              </a:rPr>
              <a:t>2324 SVT LA1 Uitdagingen WE</a:t>
            </a:r>
          </a:p>
          <a:p>
            <a:endParaRPr lang="nl-NL" dirty="0"/>
          </a:p>
        </p:txBody>
      </p:sp>
      <p:pic>
        <p:nvPicPr>
          <p:cNvPr id="10242" name="Picture 2" descr="Bestuiving">
            <a:extLst>
              <a:ext uri="{FF2B5EF4-FFF2-40B4-BE49-F238E27FC236}">
                <a16:creationId xmlns:a16="http://schemas.microsoft.com/office/drawing/2014/main" id="{38B2939E-6850-4C9E-BA1F-7E274E977A83}"/>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7291" r="44107"/>
          <a:stretch/>
        </p:blipFill>
        <p:spPr bwMode="auto">
          <a:xfrm>
            <a:off x="6175377" y="10"/>
            <a:ext cx="6016622" cy="6857990"/>
          </a:xfrm>
          <a:prstGeom prst="rect">
            <a:avLst/>
          </a:prstGeom>
          <a:solidFill>
            <a:srgbClr val="FFFFFF"/>
          </a:solidFill>
        </p:spPr>
      </p:pic>
      <p:sp>
        <p:nvSpPr>
          <p:cNvPr id="10244" name="Text Placeholder 4">
            <a:extLst>
              <a:ext uri="{FF2B5EF4-FFF2-40B4-BE49-F238E27FC236}">
                <a16:creationId xmlns:a16="http://schemas.microsoft.com/office/drawing/2014/main" id="{1C0286F1-EB67-4B2C-A8EE-73A5F4F06442}"/>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45576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6186F92B-0197-4973-A39D-6BCB0E94C5AC}"/>
              </a:ext>
            </a:extLst>
          </p:cNvPr>
          <p:cNvPicPr>
            <a:picLocks noChangeAspect="1"/>
          </p:cNvPicPr>
          <p:nvPr/>
        </p:nvPicPr>
        <p:blipFill rotWithShape="1">
          <a:blip r:embed="rId3"/>
          <a:srcRect b="6250"/>
          <a:stretch/>
        </p:blipFill>
        <p:spPr>
          <a:xfrm>
            <a:off x="-1" y="10"/>
            <a:ext cx="12192000" cy="6857990"/>
          </a:xfrm>
          <a:prstGeom prst="rect">
            <a:avLst/>
          </a:prstGeom>
        </p:spPr>
      </p:pic>
      <p:sp>
        <p:nvSpPr>
          <p:cNvPr id="2" name="Titel 1">
            <a:extLst>
              <a:ext uri="{FF2B5EF4-FFF2-40B4-BE49-F238E27FC236}">
                <a16:creationId xmlns:a16="http://schemas.microsoft.com/office/drawing/2014/main" id="{90E97218-FF12-4073-B4C1-FABB34F5A944}"/>
              </a:ext>
            </a:extLst>
          </p:cNvPr>
          <p:cNvSpPr>
            <a:spLocks noGrp="1"/>
          </p:cNvSpPr>
          <p:nvPr>
            <p:ph type="title"/>
          </p:nvPr>
        </p:nvSpPr>
        <p:spPr>
          <a:xfrm>
            <a:off x="525516" y="1913950"/>
            <a:ext cx="4593021" cy="1342754"/>
          </a:xfrm>
          <a:solidFill>
            <a:schemeClr val="bg1">
              <a:alpha val="75000"/>
            </a:schemeClr>
          </a:solidFill>
        </p:spPr>
        <p:txBody>
          <a:bodyPr>
            <a:normAutofit fontScale="90000"/>
          </a:bodyPr>
          <a:lstStyle/>
          <a:p>
            <a:pPr algn="ctr"/>
            <a:r>
              <a:rPr lang="nl-NL" sz="3600" dirty="0"/>
              <a:t>Inzicht in complexiteit en afhankelijkheid</a:t>
            </a:r>
          </a:p>
        </p:txBody>
      </p:sp>
      <p:sp>
        <p:nvSpPr>
          <p:cNvPr id="11" name="Content Placeholder 10">
            <a:extLst>
              <a:ext uri="{FF2B5EF4-FFF2-40B4-BE49-F238E27FC236}">
                <a16:creationId xmlns:a16="http://schemas.microsoft.com/office/drawing/2014/main" id="{9F5B4785-757F-452C-866A-68B6A4537EDA}"/>
              </a:ext>
            </a:extLst>
          </p:cNvPr>
          <p:cNvSpPr>
            <a:spLocks noGrp="1"/>
          </p:cNvSpPr>
          <p:nvPr>
            <p:ph idx="1"/>
          </p:nvPr>
        </p:nvSpPr>
        <p:spPr>
          <a:xfrm>
            <a:off x="525516" y="3417573"/>
            <a:ext cx="4593021" cy="2619839"/>
          </a:xfrm>
          <a:solidFill>
            <a:schemeClr val="bg1">
              <a:alpha val="75000"/>
            </a:schemeClr>
          </a:solidFill>
        </p:spPr>
        <p:txBody>
          <a:bodyPr anchor="ctr">
            <a:normAutofit fontScale="92500"/>
          </a:bodyPr>
          <a:lstStyle/>
          <a:p>
            <a:r>
              <a:rPr lang="en-US" sz="2400" dirty="0"/>
              <a:t>De </a:t>
            </a:r>
            <a:r>
              <a:rPr lang="en-US" sz="2400" dirty="0" err="1"/>
              <a:t>mens</a:t>
            </a:r>
            <a:r>
              <a:rPr lang="en-US" sz="2400" dirty="0"/>
              <a:t> </a:t>
            </a:r>
            <a:r>
              <a:rPr lang="en-US" sz="2400" dirty="0" err="1"/>
              <a:t>leeft</a:t>
            </a:r>
            <a:r>
              <a:rPr lang="en-US" sz="2400" dirty="0"/>
              <a:t> </a:t>
            </a:r>
            <a:r>
              <a:rPr lang="en-US" sz="2400" dirty="0" err="1"/>
              <a:t>niet</a:t>
            </a:r>
            <a:r>
              <a:rPr lang="en-US" sz="2400" dirty="0"/>
              <a:t> in de </a:t>
            </a:r>
            <a:r>
              <a:rPr lang="en-US" sz="2400" dirty="0" err="1"/>
              <a:t>natuur</a:t>
            </a:r>
            <a:r>
              <a:rPr lang="en-US" sz="2400" dirty="0"/>
              <a:t>, </a:t>
            </a:r>
            <a:r>
              <a:rPr lang="en-US" sz="2400" dirty="0" err="1"/>
              <a:t>wij</a:t>
            </a:r>
            <a:r>
              <a:rPr lang="en-US" sz="2400" dirty="0"/>
              <a:t> </a:t>
            </a:r>
            <a:r>
              <a:rPr lang="en-US" sz="2400" dirty="0" err="1"/>
              <a:t>zijn</a:t>
            </a:r>
            <a:r>
              <a:rPr lang="en-US" sz="2400" dirty="0"/>
              <a:t> </a:t>
            </a:r>
            <a:r>
              <a:rPr lang="en-US" sz="2400" dirty="0" err="1"/>
              <a:t>natuur</a:t>
            </a:r>
            <a:r>
              <a:rPr lang="en-US" sz="2400" dirty="0"/>
              <a:t>!</a:t>
            </a:r>
          </a:p>
          <a:p>
            <a:r>
              <a:rPr lang="en-US" sz="2400" dirty="0"/>
              <a:t>Door de </a:t>
            </a:r>
            <a:r>
              <a:rPr lang="en-US" sz="2400" dirty="0" err="1"/>
              <a:t>diepe</a:t>
            </a:r>
            <a:r>
              <a:rPr lang="en-US" sz="2400" dirty="0"/>
              <a:t> </a:t>
            </a:r>
            <a:r>
              <a:rPr lang="en-US" sz="2400" dirty="0" err="1"/>
              <a:t>bewustwording</a:t>
            </a:r>
            <a:r>
              <a:rPr lang="en-US" sz="2400" dirty="0"/>
              <a:t> </a:t>
            </a:r>
            <a:r>
              <a:rPr lang="en-US" sz="2400" dirty="0" err="1"/>
              <a:t>dat</a:t>
            </a:r>
            <a:r>
              <a:rPr lang="en-US" sz="2400" dirty="0"/>
              <a:t> </a:t>
            </a:r>
            <a:r>
              <a:rPr lang="en-US" sz="2400" dirty="0" err="1"/>
              <a:t>alles</a:t>
            </a:r>
            <a:r>
              <a:rPr lang="en-US" sz="2400" dirty="0"/>
              <a:t> met </a:t>
            </a:r>
            <a:r>
              <a:rPr lang="en-US" sz="2400" dirty="0" err="1"/>
              <a:t>elkaar</a:t>
            </a:r>
            <a:r>
              <a:rPr lang="en-US" sz="2400" dirty="0"/>
              <a:t> </a:t>
            </a:r>
            <a:r>
              <a:rPr lang="en-US" sz="2400" dirty="0" err="1"/>
              <a:t>samenhangt</a:t>
            </a:r>
            <a:r>
              <a:rPr lang="en-US" sz="2400" dirty="0"/>
              <a:t> en </a:t>
            </a:r>
            <a:r>
              <a:rPr lang="en-US" sz="2400" dirty="0" err="1"/>
              <a:t>dat</a:t>
            </a:r>
            <a:r>
              <a:rPr lang="en-US" sz="2400" dirty="0"/>
              <a:t> </a:t>
            </a:r>
            <a:r>
              <a:rPr lang="en-US" sz="2400" dirty="0" err="1"/>
              <a:t>iedere</a:t>
            </a:r>
            <a:r>
              <a:rPr lang="en-US" sz="2400" dirty="0"/>
              <a:t> </a:t>
            </a:r>
            <a:r>
              <a:rPr lang="en-US" sz="2400" dirty="0" err="1"/>
              <a:t>handeling</a:t>
            </a:r>
            <a:r>
              <a:rPr lang="en-US" sz="2400" dirty="0"/>
              <a:t> er toe </a:t>
            </a:r>
            <a:r>
              <a:rPr lang="en-US" sz="2400" dirty="0" err="1"/>
              <a:t>doet</a:t>
            </a:r>
            <a:r>
              <a:rPr lang="en-US" sz="2400" dirty="0"/>
              <a:t> </a:t>
            </a:r>
            <a:r>
              <a:rPr lang="en-US" sz="2400" dirty="0" err="1"/>
              <a:t>heeft</a:t>
            </a:r>
            <a:r>
              <a:rPr lang="en-US" sz="2400" dirty="0"/>
              <a:t> </a:t>
            </a:r>
            <a:r>
              <a:rPr lang="en-US" sz="2400" dirty="0" err="1"/>
              <a:t>mij</a:t>
            </a:r>
            <a:r>
              <a:rPr lang="en-US" sz="2400" dirty="0"/>
              <a:t> er toe </a:t>
            </a:r>
            <a:r>
              <a:rPr lang="en-US" sz="2400" dirty="0" err="1"/>
              <a:t>bewogen</a:t>
            </a:r>
            <a:r>
              <a:rPr lang="en-US" sz="2400" dirty="0"/>
              <a:t> het </a:t>
            </a:r>
            <a:r>
              <a:rPr lang="en-US" sz="2400" dirty="0" err="1"/>
              <a:t>anders</a:t>
            </a:r>
            <a:r>
              <a:rPr lang="en-US" sz="2400" dirty="0"/>
              <a:t> te </a:t>
            </a:r>
            <a:r>
              <a:rPr lang="en-US" sz="2400" dirty="0" err="1"/>
              <a:t>gaan</a:t>
            </a:r>
            <a:r>
              <a:rPr lang="en-US" sz="2400" dirty="0"/>
              <a:t> </a:t>
            </a:r>
            <a:r>
              <a:rPr lang="en-US" sz="2400" dirty="0" err="1"/>
              <a:t>doen</a:t>
            </a:r>
            <a:r>
              <a:rPr lang="en-US" sz="2400" dirty="0"/>
              <a:t>. </a:t>
            </a:r>
            <a:endParaRPr lang="en-US" sz="2400" dirty="0">
              <a:hlinkClick r:id="rId4"/>
            </a:endParaRPr>
          </a:p>
          <a:p>
            <a:endParaRPr lang="en-US" sz="1800" dirty="0"/>
          </a:p>
        </p:txBody>
      </p:sp>
    </p:spTree>
    <p:extLst>
      <p:ext uri="{BB962C8B-B14F-4D97-AF65-F5344CB8AC3E}">
        <p14:creationId xmlns:p14="http://schemas.microsoft.com/office/powerpoint/2010/main" val="3422065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5E42D-2297-4261-B77D-522E2B0BE5E3}"/>
              </a:ext>
            </a:extLst>
          </p:cNvPr>
          <p:cNvSpPr>
            <a:spLocks noGrp="1"/>
          </p:cNvSpPr>
          <p:nvPr>
            <p:ph type="title"/>
          </p:nvPr>
        </p:nvSpPr>
        <p:spPr/>
        <p:txBody>
          <a:bodyPr/>
          <a:lstStyle/>
          <a:p>
            <a:r>
              <a:rPr lang="nl-NL" dirty="0"/>
              <a:t>En nu dan…..</a:t>
            </a:r>
          </a:p>
        </p:txBody>
      </p:sp>
      <p:sp>
        <p:nvSpPr>
          <p:cNvPr id="3" name="Tijdelijke aanduiding voor inhoud 2">
            <a:extLst>
              <a:ext uri="{FF2B5EF4-FFF2-40B4-BE49-F238E27FC236}">
                <a16:creationId xmlns:a16="http://schemas.microsoft.com/office/drawing/2014/main" id="{B8B6D8EF-B4C9-4878-AA58-00BCB15A3033}"/>
              </a:ext>
            </a:extLst>
          </p:cNvPr>
          <p:cNvSpPr>
            <a:spLocks noGrp="1"/>
          </p:cNvSpPr>
          <p:nvPr>
            <p:ph idx="1"/>
          </p:nvPr>
        </p:nvSpPr>
        <p:spPr>
          <a:xfrm>
            <a:off x="371475" y="1678565"/>
            <a:ext cx="11449050" cy="4419599"/>
          </a:xfrm>
        </p:spPr>
        <p:txBody>
          <a:bodyPr/>
          <a:lstStyle/>
          <a:p>
            <a:r>
              <a:rPr lang="nl-NL" sz="2800" dirty="0"/>
              <a:t>De ecologische principes zijn in te zetten in de manier waarop je de wereld organiseert….. én </a:t>
            </a:r>
          </a:p>
          <a:p>
            <a:pPr marL="0" indent="0">
              <a:buNone/>
            </a:pPr>
            <a:endParaRPr lang="nl-NL" sz="2800" dirty="0"/>
          </a:p>
          <a:p>
            <a:pPr marL="0" indent="0">
              <a:buNone/>
            </a:pPr>
            <a:r>
              <a:rPr lang="nl-NL" sz="2800" dirty="0"/>
              <a:t>  je te leren in breder perspectief te kijken.</a:t>
            </a:r>
          </a:p>
          <a:p>
            <a:pPr marL="0" indent="0">
              <a:buNone/>
            </a:pPr>
            <a:r>
              <a:rPr lang="nl-NL" dirty="0"/>
              <a:t> </a:t>
            </a:r>
          </a:p>
          <a:p>
            <a:endParaRPr lang="nl-NL" dirty="0"/>
          </a:p>
          <a:p>
            <a:endParaRPr lang="nl-NL" dirty="0"/>
          </a:p>
        </p:txBody>
      </p:sp>
    </p:spTree>
    <p:extLst>
      <p:ext uri="{BB962C8B-B14F-4D97-AF65-F5344CB8AC3E}">
        <p14:creationId xmlns:p14="http://schemas.microsoft.com/office/powerpoint/2010/main" val="6931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vak 20"/>
          <p:cNvSpPr txBox="1"/>
          <p:nvPr/>
        </p:nvSpPr>
        <p:spPr>
          <a:xfrm>
            <a:off x="1309544" y="222240"/>
            <a:ext cx="7894149" cy="523220"/>
          </a:xfrm>
          <a:prstGeom prst="rect">
            <a:avLst/>
          </a:prstGeom>
          <a:noFill/>
        </p:spPr>
        <p:txBody>
          <a:bodyPr wrap="square" rtlCol="0">
            <a:spAutoFit/>
          </a:bodyPr>
          <a:lstStyle/>
          <a:p>
            <a:r>
              <a:rPr lang="nl-NL" sz="2800" dirty="0">
                <a:latin typeface="Arial" panose="020B0604020202020204" pitchFamily="34" charset="0"/>
                <a:cs typeface="Arial" panose="020B0604020202020204" pitchFamily="34" charset="0"/>
              </a:rPr>
              <a:t>2324 SVT LA1 Uitdagingen WE</a:t>
            </a:r>
          </a:p>
        </p:txBody>
      </p:sp>
      <p:sp>
        <p:nvSpPr>
          <p:cNvPr id="23" name="Text Box 7"/>
          <p:cNvSpPr txBox="1">
            <a:spLocks noChangeArrowheads="1"/>
          </p:cNvSpPr>
          <p:nvPr/>
        </p:nvSpPr>
        <p:spPr bwMode="auto">
          <a:xfrm>
            <a:off x="1309544" y="925670"/>
            <a:ext cx="4943772" cy="1308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Leerdoel </a:t>
            </a:r>
          </a:p>
          <a:p>
            <a:pPr marL="171450" indent="-171450" eaLnBrk="0" hangingPunct="0">
              <a:buFont typeface="Arial" panose="020B0604020202020204" pitchFamily="34" charset="0"/>
              <a:buChar char="•"/>
            </a:pPr>
            <a:r>
              <a:rPr lang="nl-NL" sz="1300" dirty="0"/>
              <a:t>Je kunt onderzoek doen naar de maatschappelijke uitdagingen/problemen op het gebied van duurzame water- en energievoorziening.</a:t>
            </a:r>
          </a:p>
          <a:p>
            <a:pPr marL="171450" indent="-171450" eaLnBrk="0" hangingPunct="0">
              <a:buFont typeface="Arial" panose="020B0604020202020204" pitchFamily="34" charset="0"/>
              <a:buChar char="•"/>
            </a:pPr>
            <a:r>
              <a:rPr lang="nl-NL" sz="1300" dirty="0"/>
              <a:t>Je kunt voorbeelden geven van problemen/uitdagingen op het gebied van duurzame water- en energievoorziening.</a:t>
            </a:r>
          </a:p>
        </p:txBody>
      </p:sp>
      <p:sp>
        <p:nvSpPr>
          <p:cNvPr id="24" name="Text Box 8"/>
          <p:cNvSpPr txBox="1">
            <a:spLocks noChangeArrowheads="1"/>
          </p:cNvSpPr>
          <p:nvPr/>
        </p:nvSpPr>
        <p:spPr bwMode="auto">
          <a:xfrm>
            <a:off x="1319087" y="2421220"/>
            <a:ext cx="4943772" cy="907941"/>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Product </a:t>
            </a:r>
          </a:p>
          <a:p>
            <a:pPr eaLnBrk="0" hangingPunct="0"/>
            <a:r>
              <a:rPr lang="nl-NL" sz="1300" dirty="0">
                <a:ea typeface="Calibri" pitchFamily="34" charset="0"/>
                <a:cs typeface="Arial" charset="0"/>
              </a:rPr>
              <a:t>Een verslag met daarin 3 uitgewerkte </a:t>
            </a:r>
            <a:r>
              <a:rPr lang="nl-NL" sz="1300" dirty="0"/>
              <a:t>maatschappelijke uitdagingen/problemen van de stad van de toekomst onderbouwd met actuele bronnen.</a:t>
            </a:r>
            <a:endParaRPr lang="nl-NL" sz="1300" dirty="0">
              <a:ea typeface="Calibri" pitchFamily="34" charset="0"/>
              <a:cs typeface="Arial" charset="0"/>
            </a:endParaRPr>
          </a:p>
        </p:txBody>
      </p:sp>
      <p:sp>
        <p:nvSpPr>
          <p:cNvPr id="25" name="Text Box 9"/>
          <p:cNvSpPr txBox="1">
            <a:spLocks noChangeArrowheads="1"/>
          </p:cNvSpPr>
          <p:nvPr/>
        </p:nvSpPr>
        <p:spPr bwMode="auto">
          <a:xfrm>
            <a:off x="1319087" y="3516662"/>
            <a:ext cx="4943772" cy="2708434"/>
          </a:xfrm>
          <a:prstGeom prst="rect">
            <a:avLst/>
          </a:prstGeom>
          <a:solidFill>
            <a:schemeClr val="bg1"/>
          </a:solidFill>
          <a:ln w="9525">
            <a:solidFill>
              <a:schemeClr val="tx1"/>
            </a:solidFill>
            <a:miter lim="800000"/>
            <a:headEnd/>
            <a:tailEnd/>
          </a:ln>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Stappen</a:t>
            </a:r>
            <a:r>
              <a:rPr lang="nl-NL" sz="1200" b="1" dirty="0">
                <a:solidFill>
                  <a:srgbClr val="CCFF33"/>
                </a:solidFill>
              </a:rPr>
              <a:t>			</a:t>
            </a:r>
          </a:p>
          <a:p>
            <a:pPr marL="171450" indent="-171450" eaLnBrk="0" hangingPunct="0">
              <a:buFont typeface="Arial" pitchFamily="34" charset="0"/>
              <a:buChar char="•"/>
              <a:defRPr/>
            </a:pPr>
            <a:r>
              <a:rPr lang="nl-NL" sz="1300" dirty="0">
                <a:ea typeface="Calibri" pitchFamily="34" charset="0"/>
                <a:cs typeface="Arial" charset="0"/>
              </a:rPr>
              <a:t>Ga op zoek naar stedelijke uitdagingen op het gebied van duurzaam water- en energiegebruik in de stad op dit moment en de nabije toekomst. Dat mogen wereldwijde uitdagingen zijn. </a:t>
            </a:r>
          </a:p>
          <a:p>
            <a:pPr marL="171450" indent="-171450" eaLnBrk="0" hangingPunct="0">
              <a:buFont typeface="Arial" pitchFamily="34" charset="0"/>
              <a:buChar char="•"/>
              <a:defRPr/>
            </a:pPr>
            <a:r>
              <a:rPr lang="nl-NL" sz="1300" dirty="0">
                <a:ea typeface="Calibri" pitchFamily="34" charset="0"/>
                <a:cs typeface="Arial" charset="0"/>
              </a:rPr>
              <a:t>Koppel gebeurtenissen die wereldwijd plaatsvinden op het gebied van steden en jouw specialisatie aan de uitdagingen. </a:t>
            </a:r>
          </a:p>
          <a:p>
            <a:pPr marL="171450" indent="-171450" eaLnBrk="0" hangingPunct="0">
              <a:buFont typeface="Arial" pitchFamily="34" charset="0"/>
              <a:buChar char="•"/>
              <a:defRPr/>
            </a:pPr>
            <a:r>
              <a:rPr lang="nl-NL" sz="1300" dirty="0">
                <a:ea typeface="Calibri" pitchFamily="34" charset="0"/>
                <a:cs typeface="Arial" charset="0"/>
              </a:rPr>
              <a:t>Zoek betrouwbare bronnen die de gevonden gebeurtenissen, uitdagingen en thema’s onderbouwen.</a:t>
            </a:r>
          </a:p>
          <a:p>
            <a:pPr marL="171450" indent="-171450" eaLnBrk="0" hangingPunct="0">
              <a:buFont typeface="Arial" pitchFamily="34" charset="0"/>
              <a:buChar char="•"/>
              <a:defRPr/>
            </a:pPr>
            <a:r>
              <a:rPr lang="nl-NL" sz="1300" dirty="0">
                <a:ea typeface="Calibri" pitchFamily="34" charset="0"/>
                <a:cs typeface="Arial" charset="0"/>
              </a:rPr>
              <a:t>Werk 3 uitdagingen en de daarbij behorende gebeurtenissen uit beargumenteerd met de gevonden bronnen. </a:t>
            </a:r>
          </a:p>
          <a:p>
            <a:pPr marL="171450" indent="-171450" eaLnBrk="0" hangingPunct="0">
              <a:buFont typeface="Arial" pitchFamily="34" charset="0"/>
              <a:buChar char="•"/>
              <a:defRPr/>
            </a:pPr>
            <a:r>
              <a:rPr lang="nl-NL" sz="1300" dirty="0">
                <a:ea typeface="Calibri" pitchFamily="34" charset="0"/>
                <a:cs typeface="Arial" charset="0"/>
              </a:rPr>
              <a:t>Beschrijf per uitdaging waarom het belangrijk is voor de stad van de toekomst</a:t>
            </a:r>
          </a:p>
        </p:txBody>
      </p:sp>
      <p:sp>
        <p:nvSpPr>
          <p:cNvPr id="26" name="Text Box 14"/>
          <p:cNvSpPr txBox="1">
            <a:spLocks noChangeArrowheads="1"/>
          </p:cNvSpPr>
          <p:nvPr/>
        </p:nvSpPr>
        <p:spPr bwMode="auto">
          <a:xfrm>
            <a:off x="7026476" y="3597424"/>
            <a:ext cx="4570157" cy="1308050"/>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Bronnen</a:t>
            </a:r>
          </a:p>
          <a:p>
            <a:pPr marL="0" indent="0">
              <a:defRPr/>
            </a:pPr>
            <a:r>
              <a:rPr lang="nl-NL" sz="1300" dirty="0">
                <a:latin typeface="Arial" panose="020B0604020202020204" pitchFamily="34" charset="0"/>
                <a:ea typeface="Calibri" pitchFamily="34" charset="0"/>
                <a:cs typeface="Arial" panose="020B0604020202020204" pitchFamily="34" charset="0"/>
                <a:hlinkClick r:id="rId2"/>
              </a:rPr>
              <a:t>https://madeblue.org/waterschaarste-hoe-staan-we-ervoor-en-waar-gaat-het-heen/</a:t>
            </a:r>
            <a:r>
              <a:rPr lang="nl-NL" sz="1300" dirty="0">
                <a:latin typeface="Arial" panose="020B0604020202020204" pitchFamily="34" charset="0"/>
                <a:ea typeface="Calibri" pitchFamily="34" charset="0"/>
                <a:cs typeface="Arial" panose="020B0604020202020204" pitchFamily="34" charset="0"/>
              </a:rPr>
              <a:t>  </a:t>
            </a:r>
          </a:p>
          <a:p>
            <a:pPr marL="0" indent="0">
              <a:defRPr/>
            </a:pPr>
            <a:r>
              <a:rPr lang="nl-NL" sz="1300" dirty="0">
                <a:latin typeface="Arial" panose="020B0604020202020204" pitchFamily="34" charset="0"/>
                <a:ea typeface="Calibri" pitchFamily="34" charset="0"/>
                <a:cs typeface="Arial" panose="020B0604020202020204" pitchFamily="34" charset="0"/>
                <a:hlinkClick r:id="rId3"/>
              </a:rPr>
              <a:t>https://www.rijksoverheid.nl/onderwerpen/water/maatregelen-voor-voldoende-zoet-water</a:t>
            </a:r>
            <a:r>
              <a:rPr lang="nl-NL" sz="1300" dirty="0">
                <a:latin typeface="Arial" panose="020B0604020202020204" pitchFamily="34" charset="0"/>
                <a:ea typeface="Calibri" pitchFamily="34" charset="0"/>
                <a:cs typeface="Arial" panose="020B0604020202020204" pitchFamily="34" charset="0"/>
              </a:rPr>
              <a:t>  </a:t>
            </a:r>
          </a:p>
          <a:p>
            <a:pPr marL="0" indent="0">
              <a:defRPr/>
            </a:pPr>
            <a:r>
              <a:rPr lang="nl-NL" sz="1300" dirty="0">
                <a:latin typeface="Arial" panose="020B0604020202020204" pitchFamily="34" charset="0"/>
                <a:ea typeface="Calibri" pitchFamily="34" charset="0"/>
                <a:cs typeface="Arial" panose="020B0604020202020204" pitchFamily="34" charset="0"/>
                <a:hlinkClick r:id="rId4"/>
              </a:rPr>
              <a:t>https://www.wur.nl/nl/show/Klimaat-en-energie-1.htm</a:t>
            </a:r>
            <a:r>
              <a:rPr lang="nl-NL" sz="1300" dirty="0">
                <a:latin typeface="Arial" panose="020B0604020202020204" pitchFamily="34" charset="0"/>
                <a:ea typeface="Calibri" pitchFamily="34" charset="0"/>
                <a:cs typeface="Arial" panose="020B0604020202020204" pitchFamily="34" charset="0"/>
              </a:rPr>
              <a:t>  </a:t>
            </a:r>
          </a:p>
        </p:txBody>
      </p:sp>
      <p:sp>
        <p:nvSpPr>
          <p:cNvPr id="27" name="Text Box 14"/>
          <p:cNvSpPr txBox="1">
            <a:spLocks noChangeArrowheads="1"/>
          </p:cNvSpPr>
          <p:nvPr/>
        </p:nvSpPr>
        <p:spPr bwMode="auto">
          <a:xfrm>
            <a:off x="7026476" y="2573447"/>
            <a:ext cx="4570157" cy="707886"/>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400" b="1" dirty="0">
                <a:solidFill>
                  <a:srgbClr val="000644"/>
                </a:solidFill>
                <a:latin typeface="Arial" panose="020B0604020202020204" pitchFamily="34" charset="0"/>
                <a:cs typeface="Arial" panose="020B0604020202020204" pitchFamily="34" charset="0"/>
              </a:rPr>
              <a:t>Bijeenkomsten</a:t>
            </a:r>
          </a:p>
          <a:p>
            <a:pPr marL="171450" indent="-171450">
              <a:buFont typeface="Arial" pitchFamily="34" charset="0"/>
              <a:buChar char="•"/>
              <a:defRPr/>
            </a:pPr>
            <a:r>
              <a:rPr lang="nl-NL" sz="1300" dirty="0">
                <a:ea typeface="Calibri" pitchFamily="34" charset="0"/>
                <a:cs typeface="Arial" charset="0"/>
              </a:rPr>
              <a:t>Bijeenkomsten stad van de toekomst </a:t>
            </a:r>
          </a:p>
          <a:p>
            <a:pPr marL="171450" indent="-171450">
              <a:buFont typeface="Arial" pitchFamily="34" charset="0"/>
              <a:buChar char="•"/>
              <a:defRPr/>
            </a:pPr>
            <a:r>
              <a:rPr lang="nl-NL" sz="1300" dirty="0">
                <a:ea typeface="Calibri" pitchFamily="34" charset="0"/>
                <a:cs typeface="Arial" charset="0"/>
              </a:rPr>
              <a:t>Bijeenkomsten specialisatie</a:t>
            </a:r>
          </a:p>
        </p:txBody>
      </p:sp>
      <p:sp>
        <p:nvSpPr>
          <p:cNvPr id="28" name="Text Box 17"/>
          <p:cNvSpPr txBox="1">
            <a:spLocks noChangeArrowheads="1"/>
          </p:cNvSpPr>
          <p:nvPr/>
        </p:nvSpPr>
        <p:spPr bwMode="auto">
          <a:xfrm>
            <a:off x="7026476" y="925670"/>
            <a:ext cx="4570157" cy="1508105"/>
          </a:xfrm>
          <a:prstGeom prst="rect">
            <a:avLst/>
          </a:prstGeom>
          <a:noFill/>
          <a:ln w="9525">
            <a:solidFill>
              <a:schemeClr val="tx1"/>
            </a:solidFill>
            <a:miter lim="800000"/>
            <a:headEnd/>
            <a:tailEnd/>
          </a:ln>
          <a:effectLst/>
        </p:spPr>
        <p:txBody>
          <a:bodyPr wrap="square">
            <a:spAutoFit/>
          </a:bodyPr>
          <a:lstStyle/>
          <a:p>
            <a:pPr>
              <a:spcBef>
                <a:spcPct val="50000"/>
              </a:spcBef>
              <a:defRPr/>
            </a:pPr>
            <a:r>
              <a:rPr lang="nl-NL" sz="1400" b="1" dirty="0">
                <a:solidFill>
                  <a:srgbClr val="000644"/>
                </a:solidFill>
                <a:latin typeface="Arial" panose="020B0604020202020204" pitchFamily="34" charset="0"/>
                <a:cs typeface="Arial" panose="020B0604020202020204" pitchFamily="34" charset="0"/>
              </a:rPr>
              <a:t>Samenwerking</a:t>
            </a:r>
            <a:r>
              <a:rPr lang="nl-NL" sz="1200" b="1" dirty="0">
                <a:solidFill>
                  <a:srgbClr val="CCFF33"/>
                </a:solidFill>
                <a:latin typeface="Arial" pitchFamily="36" charset="0"/>
                <a:cs typeface="ＭＳ Ｐゴシック" pitchFamily="36" charset="-128"/>
              </a:rPr>
              <a:t>		 </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Deze opdracht maak je alleen. </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Plaats je product op Teams.</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Bekijk leerproducten van anderen en geef feedback tijdens feedback </a:t>
            </a:r>
            <a:r>
              <a:rPr lang="nl-NL" sz="1300" dirty="0" err="1">
                <a:latin typeface="Arial" panose="020B0604020202020204" pitchFamily="34" charset="0"/>
                <a:ea typeface="Calibri" pitchFamily="34" charset="0"/>
                <a:cs typeface="Arial" panose="020B0604020202020204" pitchFamily="34" charset="0"/>
              </a:rPr>
              <a:t>friends</a:t>
            </a:r>
            <a:endParaRPr lang="nl-NL" sz="1300" dirty="0">
              <a:latin typeface="Arial" panose="020B0604020202020204" pitchFamily="34" charset="0"/>
              <a:ea typeface="Calibri" pitchFamily="34" charset="0"/>
              <a:cs typeface="Arial" panose="020B0604020202020204" pitchFamily="34" charset="0"/>
            </a:endParaRP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Deadline product: </a:t>
            </a:r>
            <a:r>
              <a:rPr lang="nl-NL" sz="1300" b="1" dirty="0">
                <a:latin typeface="Arial" panose="020B0604020202020204" pitchFamily="34" charset="0"/>
                <a:ea typeface="Calibri" pitchFamily="34" charset="0"/>
                <a:cs typeface="Arial" panose="020B0604020202020204" pitchFamily="34" charset="0"/>
              </a:rPr>
              <a:t>01-03-2024</a:t>
            </a:r>
          </a:p>
          <a:p>
            <a:pPr marL="171450" indent="-171450" eaLnBrk="0" hangingPunct="0">
              <a:buFont typeface="Arial" pitchFamily="34" charset="0"/>
              <a:buChar char="•"/>
            </a:pPr>
            <a:r>
              <a:rPr lang="nl-NL" sz="1300" dirty="0">
                <a:latin typeface="Arial" panose="020B0604020202020204" pitchFamily="34" charset="0"/>
                <a:ea typeface="Calibri" pitchFamily="34" charset="0"/>
                <a:cs typeface="Arial" panose="020B0604020202020204" pitchFamily="34" charset="0"/>
              </a:rPr>
              <a:t>Feedback </a:t>
            </a:r>
            <a:r>
              <a:rPr lang="nl-NL" sz="1300" dirty="0" err="1">
                <a:latin typeface="Arial" panose="020B0604020202020204" pitchFamily="34" charset="0"/>
                <a:ea typeface="Calibri" pitchFamily="34" charset="0"/>
                <a:cs typeface="Arial" panose="020B0604020202020204" pitchFamily="34" charset="0"/>
              </a:rPr>
              <a:t>friends</a:t>
            </a:r>
            <a:r>
              <a:rPr lang="nl-NL" sz="1300" dirty="0">
                <a:latin typeface="Arial" panose="020B0604020202020204" pitchFamily="34" charset="0"/>
                <a:ea typeface="Calibri" pitchFamily="34" charset="0"/>
                <a:cs typeface="Arial" panose="020B0604020202020204" pitchFamily="34" charset="0"/>
              </a:rPr>
              <a:t>: </a:t>
            </a:r>
            <a:r>
              <a:rPr lang="nl-NL" sz="1300" b="1" dirty="0">
                <a:latin typeface="Arial" panose="020B0604020202020204" pitchFamily="34" charset="0"/>
                <a:ea typeface="Calibri" pitchFamily="34" charset="0"/>
                <a:cs typeface="Arial" panose="020B0604020202020204" pitchFamily="34" charset="0"/>
              </a:rPr>
              <a:t>06-03-2024</a:t>
            </a:r>
            <a:endParaRPr lang="nl-NL" sz="1300" dirty="0">
              <a:latin typeface="Arial" panose="020B0604020202020204" pitchFamily="34" charset="0"/>
              <a:ea typeface="Calibri" pitchFamily="34" charset="0"/>
              <a:cs typeface="Arial" panose="020B0604020202020204" pitchFamily="34" charset="0"/>
            </a:endParaRPr>
          </a:p>
        </p:txBody>
      </p:sp>
      <p:pic>
        <p:nvPicPr>
          <p:cNvPr id="29" name="Afbeelding 28"/>
          <p:cNvPicPr>
            <a:picLocks noChangeAspect="1"/>
          </p:cNvPicPr>
          <p:nvPr/>
        </p:nvPicPr>
        <p:blipFill rotWithShape="1">
          <a:blip r:embed="rId5"/>
          <a:srcRect l="21805" r="10840"/>
          <a:stretch/>
        </p:blipFill>
        <p:spPr>
          <a:xfrm>
            <a:off x="746955" y="899590"/>
            <a:ext cx="385812" cy="531573"/>
          </a:xfrm>
          <a:prstGeom prst="rect">
            <a:avLst/>
          </a:prstGeom>
        </p:spPr>
      </p:pic>
      <p:pic>
        <p:nvPicPr>
          <p:cNvPr id="30" name="Afbeelding 29"/>
          <p:cNvPicPr>
            <a:picLocks noChangeAspect="1"/>
          </p:cNvPicPr>
          <p:nvPr/>
        </p:nvPicPr>
        <p:blipFill>
          <a:blip r:embed="rId6"/>
          <a:stretch>
            <a:fillRect/>
          </a:stretch>
        </p:blipFill>
        <p:spPr>
          <a:xfrm>
            <a:off x="807130" y="2421220"/>
            <a:ext cx="263290" cy="321303"/>
          </a:xfrm>
          <a:prstGeom prst="rect">
            <a:avLst/>
          </a:prstGeom>
        </p:spPr>
      </p:pic>
      <p:pic>
        <p:nvPicPr>
          <p:cNvPr id="31" name="Afbeelding 30"/>
          <p:cNvPicPr>
            <a:picLocks noChangeAspect="1"/>
          </p:cNvPicPr>
          <p:nvPr/>
        </p:nvPicPr>
        <p:blipFill>
          <a:blip r:embed="rId7"/>
          <a:stretch>
            <a:fillRect/>
          </a:stretch>
        </p:blipFill>
        <p:spPr>
          <a:xfrm>
            <a:off x="844478" y="3516662"/>
            <a:ext cx="266283" cy="416301"/>
          </a:xfrm>
          <a:prstGeom prst="rect">
            <a:avLst/>
          </a:prstGeom>
        </p:spPr>
      </p:pic>
      <p:pic>
        <p:nvPicPr>
          <p:cNvPr id="32" name="Afbeelding 31"/>
          <p:cNvPicPr>
            <a:picLocks noChangeAspect="1"/>
          </p:cNvPicPr>
          <p:nvPr/>
        </p:nvPicPr>
        <p:blipFill>
          <a:blip r:embed="rId8"/>
          <a:stretch>
            <a:fillRect/>
          </a:stretch>
        </p:blipFill>
        <p:spPr>
          <a:xfrm>
            <a:off x="6532833" y="925670"/>
            <a:ext cx="385812" cy="263054"/>
          </a:xfrm>
          <a:prstGeom prst="rect">
            <a:avLst/>
          </a:prstGeom>
        </p:spPr>
      </p:pic>
      <p:pic>
        <p:nvPicPr>
          <p:cNvPr id="33" name="Afbeelding 32"/>
          <p:cNvPicPr>
            <a:picLocks noChangeAspect="1"/>
          </p:cNvPicPr>
          <p:nvPr/>
        </p:nvPicPr>
        <p:blipFill>
          <a:blip r:embed="rId9"/>
          <a:stretch>
            <a:fillRect/>
          </a:stretch>
        </p:blipFill>
        <p:spPr>
          <a:xfrm>
            <a:off x="6576882" y="3611245"/>
            <a:ext cx="299225" cy="290796"/>
          </a:xfrm>
          <a:prstGeom prst="rect">
            <a:avLst/>
          </a:prstGeom>
        </p:spPr>
      </p:pic>
      <p:pic>
        <p:nvPicPr>
          <p:cNvPr id="34" name="Afbeelding 33"/>
          <p:cNvPicPr>
            <a:picLocks noChangeAspect="1"/>
          </p:cNvPicPr>
          <p:nvPr/>
        </p:nvPicPr>
        <p:blipFill rotWithShape="1">
          <a:blip r:embed="rId10"/>
          <a:srcRect l="17050" t="33024" r="61669" b="30375"/>
          <a:stretch/>
        </p:blipFill>
        <p:spPr>
          <a:xfrm>
            <a:off x="6575370" y="2573447"/>
            <a:ext cx="300737" cy="290796"/>
          </a:xfrm>
          <a:prstGeom prst="rect">
            <a:avLst/>
          </a:prstGeom>
        </p:spPr>
      </p:pic>
      <p:pic>
        <p:nvPicPr>
          <p:cNvPr id="16" name="Picture 8" descr="Afbeeldingsresultaat voor fossiele brandstoffen">
            <a:extLst>
              <a:ext uri="{FF2B5EF4-FFF2-40B4-BE49-F238E27FC236}">
                <a16:creationId xmlns:a16="http://schemas.microsoft.com/office/drawing/2014/main" id="{157679D5-9C4C-4A15-8C7B-808A862A59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6476" y="5124381"/>
            <a:ext cx="1860581" cy="123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65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3D4A80E-324B-4AC3-B796-35CBAE14706D}"/>
              </a:ext>
            </a:extLst>
          </p:cNvPr>
          <p:cNvPicPr>
            <a:picLocks noChangeAspect="1"/>
          </p:cNvPicPr>
          <p:nvPr/>
        </p:nvPicPr>
        <p:blipFill>
          <a:blip r:embed="rId2"/>
          <a:stretch>
            <a:fillRect/>
          </a:stretch>
        </p:blipFill>
        <p:spPr>
          <a:xfrm>
            <a:off x="498764" y="344481"/>
            <a:ext cx="11423259" cy="749873"/>
          </a:xfrm>
          <a:prstGeom prst="rect">
            <a:avLst/>
          </a:prstGeom>
        </p:spPr>
      </p:pic>
      <p:pic>
        <p:nvPicPr>
          <p:cNvPr id="6" name="Afbeelding 5">
            <a:extLst>
              <a:ext uri="{FF2B5EF4-FFF2-40B4-BE49-F238E27FC236}">
                <a16:creationId xmlns:a16="http://schemas.microsoft.com/office/drawing/2014/main" id="{E2837C14-25A9-4EFE-8911-916A5FC47ED9}"/>
              </a:ext>
            </a:extLst>
          </p:cNvPr>
          <p:cNvPicPr>
            <a:picLocks noChangeAspect="1"/>
          </p:cNvPicPr>
          <p:nvPr/>
        </p:nvPicPr>
        <p:blipFill rotWithShape="1">
          <a:blip r:embed="rId3"/>
          <a:srcRect l="1023" t="13316" r="12381" b="20730"/>
          <a:stretch/>
        </p:blipFill>
        <p:spPr>
          <a:xfrm>
            <a:off x="853209" y="1094354"/>
            <a:ext cx="10075520" cy="4314371"/>
          </a:xfrm>
          <a:prstGeom prst="rect">
            <a:avLst/>
          </a:prstGeom>
        </p:spPr>
      </p:pic>
      <p:sp>
        <p:nvSpPr>
          <p:cNvPr id="2" name="Rechthoek 1">
            <a:extLst>
              <a:ext uri="{FF2B5EF4-FFF2-40B4-BE49-F238E27FC236}">
                <a16:creationId xmlns:a16="http://schemas.microsoft.com/office/drawing/2014/main" id="{F8386E94-75AF-4467-B4DC-CA22AC57B171}"/>
              </a:ext>
            </a:extLst>
          </p:cNvPr>
          <p:cNvSpPr/>
          <p:nvPr/>
        </p:nvSpPr>
        <p:spPr>
          <a:xfrm>
            <a:off x="3374587" y="5729513"/>
            <a:ext cx="2595647" cy="369332"/>
          </a:xfrm>
          <a:prstGeom prst="rect">
            <a:avLst/>
          </a:prstGeom>
        </p:spPr>
        <p:txBody>
          <a:bodyPr wrap="none">
            <a:spAutoFit/>
          </a:bodyPr>
          <a:lstStyle/>
          <a:p>
            <a:r>
              <a:rPr lang="nl-NL" dirty="0">
                <a:hlinkClick r:id="rId4"/>
              </a:rPr>
              <a:t>www.klimaatakkoord.nl/</a:t>
            </a:r>
            <a:endParaRPr lang="nl-NL" dirty="0"/>
          </a:p>
        </p:txBody>
      </p:sp>
    </p:spTree>
    <p:extLst>
      <p:ext uri="{BB962C8B-B14F-4D97-AF65-F5344CB8AC3E}">
        <p14:creationId xmlns:p14="http://schemas.microsoft.com/office/powerpoint/2010/main" val="890586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4765331-B456-402A-8558-F4F042F3ACE7}"/>
              </a:ext>
            </a:extLst>
          </p:cNvPr>
          <p:cNvPicPr>
            <a:picLocks noChangeAspect="1"/>
          </p:cNvPicPr>
          <p:nvPr/>
        </p:nvPicPr>
        <p:blipFill>
          <a:blip r:embed="rId2"/>
          <a:stretch>
            <a:fillRect/>
          </a:stretch>
        </p:blipFill>
        <p:spPr>
          <a:xfrm>
            <a:off x="2" y="0"/>
            <a:ext cx="9693519" cy="6858000"/>
          </a:xfrm>
          <a:prstGeom prst="rect">
            <a:avLst/>
          </a:prstGeom>
        </p:spPr>
      </p:pic>
    </p:spTree>
    <p:extLst>
      <p:ext uri="{BB962C8B-B14F-4D97-AF65-F5344CB8AC3E}">
        <p14:creationId xmlns:p14="http://schemas.microsoft.com/office/powerpoint/2010/main" val="3927228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A02F58-3645-4F93-AEED-13A24C7B0F62}"/>
              </a:ext>
            </a:extLst>
          </p:cNvPr>
          <p:cNvPicPr>
            <a:picLocks noChangeAspect="1"/>
          </p:cNvPicPr>
          <p:nvPr/>
        </p:nvPicPr>
        <p:blipFill>
          <a:blip r:embed="rId2"/>
          <a:stretch>
            <a:fillRect/>
          </a:stretch>
        </p:blipFill>
        <p:spPr>
          <a:xfrm>
            <a:off x="-347040" y="0"/>
            <a:ext cx="9692935" cy="6858000"/>
          </a:xfrm>
          <a:prstGeom prst="rect">
            <a:avLst/>
          </a:prstGeom>
        </p:spPr>
      </p:pic>
    </p:spTree>
    <p:extLst>
      <p:ext uri="{BB962C8B-B14F-4D97-AF65-F5344CB8AC3E}">
        <p14:creationId xmlns:p14="http://schemas.microsoft.com/office/powerpoint/2010/main" val="209958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A85897F-A535-4E61-8FA4-41F211471CAD}"/>
              </a:ext>
            </a:extLst>
          </p:cNvPr>
          <p:cNvSpPr>
            <a:spLocks noGrp="1"/>
          </p:cNvSpPr>
          <p:nvPr>
            <p:ph type="ctrTitle"/>
          </p:nvPr>
        </p:nvSpPr>
        <p:spPr>
          <a:xfrm>
            <a:off x="371476" y="619760"/>
            <a:ext cx="8676000" cy="1016000"/>
          </a:xfrm>
        </p:spPr>
        <p:txBody>
          <a:bodyPr/>
          <a:lstStyle/>
          <a:p>
            <a:r>
              <a:rPr lang="nl-NL" dirty="0"/>
              <a:t>Opdracht </a:t>
            </a:r>
          </a:p>
        </p:txBody>
      </p:sp>
      <p:sp>
        <p:nvSpPr>
          <p:cNvPr id="4" name="Tijdelijke aanduiding voor dianummer 3">
            <a:extLst>
              <a:ext uri="{FF2B5EF4-FFF2-40B4-BE49-F238E27FC236}">
                <a16:creationId xmlns:a16="http://schemas.microsoft.com/office/drawing/2014/main" id="{3347714B-50E6-4BB0-8BFD-068A01578CA6}"/>
              </a:ext>
            </a:extLst>
          </p:cNvPr>
          <p:cNvSpPr>
            <a:spLocks noGrp="1"/>
          </p:cNvSpPr>
          <p:nvPr>
            <p:ph type="sldNum" sz="quarter" idx="12"/>
          </p:nvPr>
        </p:nvSpPr>
        <p:spPr>
          <a:xfrm>
            <a:off x="370800" y="7020000"/>
            <a:ext cx="311944" cy="216000"/>
          </a:xfrm>
        </p:spPr>
        <p:txBody>
          <a:bodyPr/>
          <a:lstStyle/>
          <a:p>
            <a:fld id="{45B76B8B-DE07-48A4-9913-B57A52F2F853}" type="slidenum">
              <a:rPr lang="nl-NL" smtClean="0"/>
              <a:pPr/>
              <a:t>6</a:t>
            </a:fld>
            <a:endParaRPr lang="nl-NL" dirty="0"/>
          </a:p>
        </p:txBody>
      </p:sp>
      <p:sp>
        <p:nvSpPr>
          <p:cNvPr id="2" name="Tekstvak 1">
            <a:extLst>
              <a:ext uri="{FF2B5EF4-FFF2-40B4-BE49-F238E27FC236}">
                <a16:creationId xmlns:a16="http://schemas.microsoft.com/office/drawing/2014/main" id="{F0313DC3-3C42-4DE1-A28E-EC5CBD79D6DE}"/>
              </a:ext>
            </a:extLst>
          </p:cNvPr>
          <p:cNvSpPr txBox="1"/>
          <p:nvPr/>
        </p:nvSpPr>
        <p:spPr>
          <a:xfrm>
            <a:off x="370800" y="3566160"/>
            <a:ext cx="8021360" cy="2585323"/>
          </a:xfrm>
          <a:prstGeom prst="rect">
            <a:avLst/>
          </a:prstGeom>
          <a:noFill/>
        </p:spPr>
        <p:txBody>
          <a:bodyPr wrap="square" rtlCol="0">
            <a:spAutoFit/>
          </a:bodyPr>
          <a:lstStyle/>
          <a:p>
            <a:r>
              <a:rPr lang="nl-NL" dirty="0"/>
              <a:t>Ga op onderzoek uit waarbij de volgende vraag stelt:</a:t>
            </a:r>
          </a:p>
          <a:p>
            <a:r>
              <a:rPr lang="nl-NL" b="1" dirty="0"/>
              <a:t>Hoe ziet de toekomstige verwarming van onze huizen eruit?</a:t>
            </a:r>
          </a:p>
          <a:p>
            <a:endParaRPr lang="nl-NL" dirty="0"/>
          </a:p>
          <a:p>
            <a:pPr marL="285750" indent="-285750">
              <a:buFont typeface="Arial" panose="020B0604020202020204" pitchFamily="34" charset="0"/>
              <a:buChar char="•"/>
            </a:pPr>
            <a:r>
              <a:rPr lang="nl-NL" dirty="0"/>
              <a:t>Bestudeer de bronnen in de presentatie en zoek er zelf ook een aantal.</a:t>
            </a:r>
          </a:p>
          <a:p>
            <a:pPr marL="285750" indent="-285750">
              <a:buFont typeface="Arial" panose="020B0604020202020204" pitchFamily="34" charset="0"/>
              <a:buChar char="•"/>
            </a:pPr>
            <a:r>
              <a:rPr lang="nl-NL" dirty="0"/>
              <a:t>Kijk welke uitdagingen er liggen rond de energietransitie (in de bebouwde omgeving).</a:t>
            </a:r>
          </a:p>
          <a:p>
            <a:pPr marL="285750" indent="-285750">
              <a:buFont typeface="Arial" panose="020B0604020202020204" pitchFamily="34" charset="0"/>
              <a:buChar char="•"/>
            </a:pPr>
            <a:r>
              <a:rPr lang="nl-NL" dirty="0"/>
              <a:t>Ga op zoek naar bestaande en nieuwe oplossingen.</a:t>
            </a:r>
          </a:p>
          <a:p>
            <a:pPr marL="285750" indent="-285750">
              <a:buFont typeface="Arial" panose="020B0604020202020204" pitchFamily="34" charset="0"/>
              <a:buChar char="•"/>
            </a:pPr>
            <a:r>
              <a:rPr lang="nl-NL" dirty="0"/>
              <a:t>Maak een presentatie van 10 minuten waarin je de uitdagingen, ontwikkelingen en oplossingen aangeeft.</a:t>
            </a:r>
          </a:p>
        </p:txBody>
      </p:sp>
    </p:spTree>
    <p:extLst>
      <p:ext uri="{BB962C8B-B14F-4D97-AF65-F5344CB8AC3E}">
        <p14:creationId xmlns:p14="http://schemas.microsoft.com/office/powerpoint/2010/main" val="414670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66F6E-2678-4ABF-A149-5D3003FAA6C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2B486AFA-5BD7-4783-8F65-DE2CF424C9F9}"/>
              </a:ext>
            </a:extLst>
          </p:cNvPr>
          <p:cNvPicPr>
            <a:picLocks noGrp="1" noChangeAspect="1"/>
          </p:cNvPicPr>
          <p:nvPr>
            <p:ph idx="1"/>
          </p:nvPr>
        </p:nvPicPr>
        <p:blipFill>
          <a:blip r:embed="rId2"/>
          <a:stretch>
            <a:fillRect/>
          </a:stretch>
        </p:blipFill>
        <p:spPr>
          <a:xfrm>
            <a:off x="0" y="-338204"/>
            <a:ext cx="12192000" cy="8119873"/>
          </a:xfrm>
          <a:prstGeom prst="rect">
            <a:avLst/>
          </a:prstGeom>
        </p:spPr>
      </p:pic>
      <p:sp>
        <p:nvSpPr>
          <p:cNvPr id="5" name="Tekstvak 4">
            <a:extLst>
              <a:ext uri="{FF2B5EF4-FFF2-40B4-BE49-F238E27FC236}">
                <a16:creationId xmlns:a16="http://schemas.microsoft.com/office/drawing/2014/main" id="{A56D51FB-4882-41BB-AD6D-92A3E97A8C7B}"/>
              </a:ext>
            </a:extLst>
          </p:cNvPr>
          <p:cNvSpPr txBox="1"/>
          <p:nvPr/>
        </p:nvSpPr>
        <p:spPr>
          <a:xfrm>
            <a:off x="1057275" y="1609725"/>
            <a:ext cx="4171950" cy="1077218"/>
          </a:xfrm>
          <a:prstGeom prst="rect">
            <a:avLst/>
          </a:prstGeom>
          <a:noFill/>
        </p:spPr>
        <p:txBody>
          <a:bodyPr wrap="square" rtlCol="0">
            <a:spAutoFit/>
          </a:bodyPr>
          <a:lstStyle/>
          <a:p>
            <a:r>
              <a:rPr lang="nl-NL" sz="3200" dirty="0">
                <a:solidFill>
                  <a:schemeClr val="bg1"/>
                </a:solidFill>
              </a:rPr>
              <a:t>Hoe kan de natuur ons inspireren?</a:t>
            </a:r>
          </a:p>
        </p:txBody>
      </p:sp>
    </p:spTree>
    <p:extLst>
      <p:ext uri="{BB962C8B-B14F-4D97-AF65-F5344CB8AC3E}">
        <p14:creationId xmlns:p14="http://schemas.microsoft.com/office/powerpoint/2010/main" val="2387513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2"/>
            <a:ext cx="9939770" cy="4429125"/>
          </a:xfrm>
        </p:spPr>
        <p:txBody>
          <a:bodyPr>
            <a:normAutofit/>
          </a:bodyPr>
          <a:lstStyle/>
          <a:p>
            <a:pPr algn="l">
              <a:buFont typeface="+mj-lt"/>
              <a:buAutoNum type="arabicPeriod"/>
            </a:pPr>
            <a:r>
              <a:rPr lang="nl-NL" sz="2000" b="1" i="0" dirty="0">
                <a:solidFill>
                  <a:srgbClr val="464646"/>
                </a:solidFill>
                <a:effectLst/>
                <a:latin typeface="Open Sans" panose="020B0606030504020204" pitchFamily="34" charset="0"/>
              </a:rPr>
              <a:t>De natuur als model</a:t>
            </a:r>
            <a:r>
              <a:rPr lang="nl-NL" sz="2000" b="0" i="0" dirty="0">
                <a:solidFill>
                  <a:srgbClr val="464646"/>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de kunst en wetenschap die strategieën uit de natuur bestudeert, als inspiratie gebruikt en navolgt om problemen in onze menselijke maatschappijen  op te lossen, bijvoorbeeld een zonnecel geïnspireerd op een blad.</a:t>
            </a:r>
          </a:p>
          <a:p>
            <a:pPr algn="l">
              <a:buFont typeface="+mj-lt"/>
              <a:buAutoNum type="arabicPeriod"/>
            </a:pPr>
            <a:r>
              <a:rPr lang="nl-NL" sz="2000" b="1" i="0" dirty="0">
                <a:solidFill>
                  <a:srgbClr val="464646"/>
                </a:solidFill>
                <a:effectLst/>
                <a:latin typeface="Open Sans" panose="020B0606030504020204" pitchFamily="34" charset="0"/>
              </a:rPr>
              <a:t>De natuur als maatstaf.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past ecologische maatstaven toe om de ‘</a:t>
            </a:r>
            <a:r>
              <a:rPr lang="nl-NL" sz="2000" b="0" i="0" dirty="0" err="1">
                <a:solidFill>
                  <a:srgbClr val="464646"/>
                </a:solidFill>
                <a:effectLst/>
                <a:latin typeface="Open Sans" panose="020B0606030504020204" pitchFamily="34" charset="0"/>
              </a:rPr>
              <a:t>passendheid</a:t>
            </a:r>
            <a:r>
              <a:rPr lang="nl-NL" sz="2000" b="0" i="0" dirty="0">
                <a:solidFill>
                  <a:srgbClr val="464646"/>
                </a:solidFill>
                <a:effectLst/>
                <a:latin typeface="Open Sans" panose="020B0606030504020204" pitchFamily="34" charset="0"/>
              </a:rPr>
              <a:t>/ geschiktheid’ van innovaties te bepalen. Na 3,8 miljard jaar evolutie heeft de natuur geleerd: Wat werkt. Wat geschikt is. Wat blijvend is.</a:t>
            </a:r>
          </a:p>
          <a:p>
            <a:pPr algn="l">
              <a:buFont typeface="+mj-lt"/>
              <a:buAutoNum type="arabicPeriod"/>
            </a:pPr>
            <a:r>
              <a:rPr lang="nl-NL" sz="2000" b="1" i="0" dirty="0">
                <a:solidFill>
                  <a:srgbClr val="464646"/>
                </a:solidFill>
                <a:effectLst/>
                <a:latin typeface="Open Sans" panose="020B0606030504020204" pitchFamily="34" charset="0"/>
              </a:rPr>
              <a:t>De natuur als mentor.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een nieuwe manier van kijken naar en waarderen van de natuur. Het introduceert een tijdperk dat niet gebaseerd is op wat we uit de natuur kunnen halen, maar wat we van de natuur kunnen leren.</a:t>
            </a:r>
          </a:p>
          <a:p>
            <a:pPr marL="0" indent="0">
              <a:spcAft>
                <a:spcPts val="600"/>
              </a:spcAft>
              <a:buNone/>
            </a:pPr>
            <a:endParaRPr lang="nl-NL" dirty="0">
              <a:solidFill>
                <a:srgbClr val="464646"/>
              </a:solidFill>
              <a:latin typeface="Open Sans" panose="020B0606030504020204" pitchFamily="34" charset="0"/>
            </a:endParaRPr>
          </a:p>
          <a:p>
            <a:pPr marL="0" indent="0">
              <a:spcAft>
                <a:spcPts val="600"/>
              </a:spcAft>
              <a:buNone/>
            </a:pPr>
            <a:endParaRPr lang="nl-NL" dirty="0">
              <a:solidFill>
                <a:srgbClr val="464646"/>
              </a:solidFill>
              <a:latin typeface="Open Sans" panose="020B0606030504020204" pitchFamily="34" charset="0"/>
            </a:endParaRPr>
          </a:p>
          <a:p>
            <a:pPr marL="0" indent="0">
              <a:spcAft>
                <a:spcPts val="600"/>
              </a:spcAft>
              <a:buNone/>
            </a:pPr>
            <a:endParaRPr lang="nl-NL" dirty="0">
              <a:solidFill>
                <a:srgbClr val="464646"/>
              </a:solidFill>
              <a:latin typeface="Open Sans" panose="020B0606030504020204" pitchFamily="34" charset="0"/>
            </a:endParaRPr>
          </a:p>
          <a:p>
            <a:pPr marL="0" indent="0">
              <a:spcAft>
                <a:spcPts val="600"/>
              </a:spcAft>
              <a:buNone/>
            </a:pPr>
            <a:r>
              <a:rPr lang="en-US" sz="1400" b="0" i="0" dirty="0" err="1">
                <a:solidFill>
                  <a:srgbClr val="464646"/>
                </a:solidFill>
                <a:effectLst/>
                <a:latin typeface="Open Sans" panose="020B0606030504020204" pitchFamily="34" charset="0"/>
              </a:rPr>
              <a:t>Bron</a:t>
            </a:r>
            <a:r>
              <a:rPr lang="en-US" sz="1400" dirty="0">
                <a:solidFill>
                  <a:srgbClr val="464646"/>
                </a:solidFill>
                <a:latin typeface="Open Sans" panose="020B0606030504020204" pitchFamily="34" charset="0"/>
              </a:rPr>
              <a:t>: </a:t>
            </a:r>
            <a:r>
              <a:rPr lang="en-US" sz="1400" b="0" i="0" dirty="0">
                <a:solidFill>
                  <a:srgbClr val="464646"/>
                </a:solidFill>
                <a:effectLst/>
                <a:latin typeface="Open Sans" panose="020B0606030504020204" pitchFamily="34" charset="0"/>
              </a:rPr>
              <a:t>Janine </a:t>
            </a:r>
            <a:r>
              <a:rPr lang="en-US" sz="1400" b="0" i="0" dirty="0" err="1">
                <a:solidFill>
                  <a:srgbClr val="464646"/>
                </a:solidFill>
                <a:effectLst/>
                <a:lat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ang="en-US" sz="1400" b="0" i="0" dirty="0" err="1">
                <a:solidFill>
                  <a:srgbClr val="464646"/>
                </a:solidFill>
                <a:effectLst/>
                <a:latin typeface="Open Sans" panose="020B0606030504020204" pitchFamily="34" charset="0"/>
              </a:rPr>
              <a:t>haar</a:t>
            </a:r>
            <a:r>
              <a:rPr lang="en-US" sz="1400" b="0" i="0" dirty="0">
                <a:solidFill>
                  <a:srgbClr val="464646"/>
                </a:solidFill>
                <a:effectLst/>
                <a:latin typeface="Open Sans" panose="020B0606030504020204" pitchFamily="34" charset="0"/>
              </a:rPr>
              <a:t> </a:t>
            </a:r>
            <a:r>
              <a:rPr lang="en-US" sz="1400" b="0" i="0" dirty="0" err="1">
                <a:solidFill>
                  <a:srgbClr val="464646"/>
                </a:solidFill>
                <a:effectLst/>
                <a:latin typeface="Open Sans" panose="020B0606030504020204" pitchFamily="34" charset="0"/>
              </a:rPr>
              <a:t>boek</a:t>
            </a:r>
            <a:r>
              <a:rPr lang="en-US" sz="1400" b="0" i="0" dirty="0">
                <a:solidFill>
                  <a:srgbClr val="464646"/>
                </a:solidFill>
                <a:effectLst/>
                <a:latin typeface="Open Sans" panose="020B0606030504020204" pitchFamily="34" charset="0"/>
              </a:rPr>
              <a:t> ‘Biomimicry, innovation inspired by nature’ </a:t>
            </a:r>
            <a:endParaRPr lang="nl-NL" sz="1400" dirty="0"/>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Biomimicry</a:t>
            </a:r>
            <a:endParaRPr lang="nl-NL" dirty="0"/>
          </a:p>
        </p:txBody>
      </p:sp>
    </p:spTree>
    <p:extLst>
      <p:ext uri="{BB962C8B-B14F-4D97-AF65-F5344CB8AC3E}">
        <p14:creationId xmlns:p14="http://schemas.microsoft.com/office/powerpoint/2010/main" val="246193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3"/>
            <a:ext cx="9939770" cy="1728788"/>
          </a:xfrm>
        </p:spPr>
        <p:txBody>
          <a:bodyPr>
            <a:normAutofit/>
          </a:bodyPr>
          <a:lstStyle/>
          <a:p>
            <a:pPr algn="l">
              <a:buFont typeface="+mj-lt"/>
              <a:buAutoNum type="arabicPeriod"/>
            </a:pPr>
            <a:r>
              <a:rPr lang="nl-NL" sz="2000" b="1" i="0" dirty="0">
                <a:solidFill>
                  <a:srgbClr val="A7FF00"/>
                </a:solidFill>
                <a:effectLst/>
                <a:latin typeface="Open Sans" panose="020B0606030504020204" pitchFamily="34" charset="0"/>
              </a:rPr>
              <a:t>De natuur als model</a:t>
            </a:r>
            <a:r>
              <a:rPr lang="nl-NL" sz="2000" b="0" i="0" dirty="0">
                <a:solidFill>
                  <a:srgbClr val="A7FF00"/>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de kunst en wetenschap die strategieën uit de natuur bestudeert, als inspiratie gebruikt en navolgt om problemen in onze menselijke maatschappijen  op te lossen, bijvoorbeeld een zonnecel geïnspireerd op een blad.</a:t>
            </a:r>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Biomomicry</a:t>
            </a:r>
            <a:endParaRPr lang="nl-NL" dirty="0"/>
          </a:p>
        </p:txBody>
      </p:sp>
      <p:pic>
        <p:nvPicPr>
          <p:cNvPr id="1028" name="Picture 4">
            <a:extLst>
              <a:ext uri="{FF2B5EF4-FFF2-40B4-BE49-F238E27FC236}">
                <a16:creationId xmlns:a16="http://schemas.microsoft.com/office/drawing/2014/main" id="{99E8E660-E5F9-4466-83B8-52BD3D834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756" y="3129972"/>
            <a:ext cx="4221741" cy="3076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E062E08-4DC5-430C-8A53-52B97D743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353" y="3133165"/>
            <a:ext cx="4097868" cy="307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55858"/>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 id="{96AF11D6-F62E-490E-B1A9-4741B18CE908}" vid="{3EAC1E87-1642-4EC5-836B-DED2D775096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5" ma:contentTypeDescription="Een nieuw document maken." ma:contentTypeScope="" ma:versionID="b705bd57771d5b5977f7919ee309c30f">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05c3486ec18a18b1f535a3b94463eec2"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0cf8ba-b598-4d03-85bf-01d90a2844ae" xsi:nil="true"/>
    <lcf76f155ced4ddcb4097134ff3c332f xmlns="c67c63a5-6c7f-42bb-9d17-0feff58164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4C6182-F19E-4203-A7D8-DD6C5BDA1142}">
  <ds:schemaRefs>
    <ds:schemaRef ds:uri="http://schemas.microsoft.com/sharepoint/v3/contenttype/forms"/>
  </ds:schemaRefs>
</ds:datastoreItem>
</file>

<file path=customXml/itemProps2.xml><?xml version="1.0" encoding="utf-8"?>
<ds:datastoreItem xmlns:ds="http://schemas.openxmlformats.org/officeDocument/2006/customXml" ds:itemID="{0F75938F-9E0F-40C5-AAAA-C2EC6F975B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67E183-EB10-4635-B800-A8621F2BAD55}">
  <ds:schemaRefs>
    <ds:schemaRef ds:uri="http://schemas.microsoft.com/office/2006/metadata/properties"/>
    <ds:schemaRef ds:uri="http://schemas.microsoft.com/office/infopath/2007/PartnerControls"/>
    <ds:schemaRef ds:uri="c20cf8ba-b598-4d03-85bf-01d90a2844ae"/>
    <ds:schemaRef ds:uri="c67c63a5-6c7f-42bb-9d17-0feff5816463"/>
  </ds:schemaRefs>
</ds:datastoreItem>
</file>

<file path=docProps/app.xml><?xml version="1.0" encoding="utf-8"?>
<Properties xmlns="http://schemas.openxmlformats.org/officeDocument/2006/extended-properties" xmlns:vt="http://schemas.openxmlformats.org/officeDocument/2006/docPropsVTypes">
  <TotalTime>215</TotalTime>
  <Words>991</Words>
  <Application>Microsoft Office PowerPoint</Application>
  <PresentationFormat>Breedbeeld</PresentationFormat>
  <Paragraphs>130</Paragraphs>
  <Slides>22</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22</vt:i4>
      </vt:variant>
    </vt:vector>
  </HeadingPairs>
  <TitlesOfParts>
    <vt:vector size="28" baseType="lpstr">
      <vt:lpstr>Arial</vt:lpstr>
      <vt:lpstr>Arial Black</vt:lpstr>
      <vt:lpstr>Calibri</vt:lpstr>
      <vt:lpstr>Open Sans</vt:lpstr>
      <vt:lpstr>Produkt</vt:lpstr>
      <vt:lpstr>Yuverta</vt:lpstr>
      <vt:lpstr>Water &amp; Energie</vt:lpstr>
      <vt:lpstr>Vandaag </vt:lpstr>
      <vt:lpstr>PowerPoint-presentatie</vt:lpstr>
      <vt:lpstr>PowerPoint-presentatie</vt:lpstr>
      <vt:lpstr>PowerPoint-presentatie</vt:lpstr>
      <vt:lpstr>Opdracht </vt:lpstr>
      <vt:lpstr>PowerPoint-presentatie</vt:lpstr>
      <vt:lpstr>2. Biomimicry</vt:lpstr>
      <vt:lpstr>2. Biomomicry</vt:lpstr>
      <vt:lpstr>PowerPoint-presentatie</vt:lpstr>
      <vt:lpstr>2. Biomomicry</vt:lpstr>
      <vt:lpstr>Ecologische principes</vt:lpstr>
      <vt:lpstr>Ecologische principes</vt:lpstr>
      <vt:lpstr>Ecologische principes</vt:lpstr>
      <vt:lpstr>Ecologische principes</vt:lpstr>
      <vt:lpstr>Ecologische principes</vt:lpstr>
      <vt:lpstr>Ecologische principes</vt:lpstr>
      <vt:lpstr>Stijn en de sterren </vt:lpstr>
      <vt:lpstr>Ecologische principes</vt:lpstr>
      <vt:lpstr>Inzicht in complexiteit en afhankelijkheid</vt:lpstr>
      <vt:lpstr>En nu dan…..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Stijn Weijermars</cp:lastModifiedBy>
  <cp:revision>4</cp:revision>
  <dcterms:created xsi:type="dcterms:W3CDTF">2021-11-30T14:12:15Z</dcterms:created>
  <dcterms:modified xsi:type="dcterms:W3CDTF">2024-02-28T13:44:25Z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MediaServiceImageTags">
    <vt:lpwstr/>
  </property>
</Properties>
</file>